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304" r:id="rId2"/>
    <p:sldId id="349" r:id="rId3"/>
    <p:sldId id="387" r:id="rId4"/>
    <p:sldId id="388" r:id="rId5"/>
    <p:sldId id="386" r:id="rId6"/>
    <p:sldId id="350" r:id="rId7"/>
    <p:sldId id="385" r:id="rId8"/>
    <p:sldId id="369" r:id="rId9"/>
    <p:sldId id="370" r:id="rId10"/>
    <p:sldId id="351" r:id="rId11"/>
    <p:sldId id="352" r:id="rId12"/>
    <p:sldId id="353" r:id="rId13"/>
    <p:sldId id="354" r:id="rId14"/>
    <p:sldId id="355" r:id="rId15"/>
    <p:sldId id="356" r:id="rId16"/>
    <p:sldId id="257" r:id="rId17"/>
    <p:sldId id="360" r:id="rId18"/>
    <p:sldId id="359" r:id="rId19"/>
    <p:sldId id="317" r:id="rId20"/>
    <p:sldId id="371" r:id="rId21"/>
    <p:sldId id="372" r:id="rId22"/>
    <p:sldId id="373" r:id="rId23"/>
    <p:sldId id="374" r:id="rId24"/>
    <p:sldId id="375" r:id="rId25"/>
    <p:sldId id="376" r:id="rId26"/>
    <p:sldId id="377" r:id="rId27"/>
    <p:sldId id="378" r:id="rId28"/>
    <p:sldId id="379" r:id="rId29"/>
    <p:sldId id="380" r:id="rId30"/>
    <p:sldId id="381" r:id="rId31"/>
    <p:sldId id="383" r:id="rId32"/>
    <p:sldId id="384" r:id="rId33"/>
    <p:sldId id="361" r:id="rId34"/>
    <p:sldId id="362" r:id="rId35"/>
    <p:sldId id="363" r:id="rId36"/>
    <p:sldId id="364" r:id="rId37"/>
    <p:sldId id="365" r:id="rId38"/>
    <p:sldId id="319" r:id="rId39"/>
    <p:sldId id="366" r:id="rId40"/>
    <p:sldId id="367" r:id="rId41"/>
    <p:sldId id="321" r:id="rId42"/>
    <p:sldId id="322" r:id="rId43"/>
    <p:sldId id="323" r:id="rId44"/>
    <p:sldId id="324" r:id="rId45"/>
    <p:sldId id="276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AF6"/>
    <a:srgbClr val="CCE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836A5-22FA-4736-867C-14649E6870CE}" type="doc">
      <dgm:prSet loTypeId="urn:microsoft.com/office/officeart/2005/8/layout/vProcess5" loCatId="process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th-TH"/>
        </a:p>
      </dgm:t>
    </dgm:pt>
    <dgm:pt modelId="{F9B63059-1212-45DF-BFE6-F57C73B86CBB}">
      <dgm:prSet phldrT="[ข้อความ]" custT="1"/>
      <dgm:spPr>
        <a:solidFill>
          <a:srgbClr val="00B050"/>
        </a:soli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40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</a:t>
          </a:r>
          <a:r>
            <a:rPr lang="th-TH" sz="40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    </a:t>
          </a:r>
          <a:r>
            <a:rPr lang="th-TH" sz="48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วางระบบกลไกการประกันคุณภาพ</a:t>
          </a:r>
          <a:endParaRPr lang="th-TH" sz="4800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64C98203-1FB0-491A-B4B2-5663F9625AC4}" type="parTrans" cxnId="{AAB1EE47-A549-4151-9C22-E9B81F6B92D5}">
      <dgm:prSet/>
      <dgm:spPr/>
      <dgm:t>
        <a:bodyPr/>
        <a:lstStyle/>
        <a:p>
          <a:endParaRPr lang="th-TH" sz="320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CB01480E-BF21-4B1E-991C-FE9A8FEBB8E0}" type="sibTrans" cxnId="{AAB1EE47-A549-4151-9C22-E9B81F6B92D5}">
      <dgm:prSet/>
      <dgm:spPr>
        <a:solidFill>
          <a:srgbClr val="FF3399">
            <a:alpha val="90000"/>
          </a:srgbClr>
        </a:solidFill>
      </dgm:spPr>
      <dgm:t>
        <a:bodyPr/>
        <a:lstStyle/>
        <a:p>
          <a:endParaRPr lang="th-TH" sz="320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2D11A756-36DF-4B15-B392-C51D9A7B5BCD}">
      <dgm:prSet custT="1"/>
      <dgm:spPr>
        <a:solidFill>
          <a:srgbClr val="92D05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4000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   </a:t>
          </a:r>
          <a:r>
            <a:rPr lang="th-TH" sz="4000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      </a:t>
          </a:r>
          <a:r>
            <a:rPr lang="th-TH" sz="48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กำกับติดตามการดำเนินงาน</a:t>
          </a:r>
          <a:endParaRPr lang="en-US" sz="4800" b="1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C8BE1BD0-FD97-491D-8CB5-DB6B90AA96B4}" type="parTrans" cxnId="{CEACAC1B-832C-4AB2-B1F1-D14DD6B423F8}">
      <dgm:prSet/>
      <dgm:spPr/>
      <dgm:t>
        <a:bodyPr/>
        <a:lstStyle/>
        <a:p>
          <a:endParaRPr lang="th-TH" sz="320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1640633F-3EE3-458B-8F9B-E4C5D79D5D71}" type="sibTrans" cxnId="{CEACAC1B-832C-4AB2-B1F1-D14DD6B423F8}">
      <dgm:prSet/>
      <dgm:spPr>
        <a:solidFill>
          <a:srgbClr val="FFFF00">
            <a:alpha val="90000"/>
          </a:srgbClr>
        </a:solidFill>
      </dgm:spPr>
      <dgm:t>
        <a:bodyPr/>
        <a:lstStyle/>
        <a:p>
          <a:endParaRPr lang="th-TH" sz="320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20A0F868-1A38-4038-917F-D76FE8D776F4}" type="pres">
      <dgm:prSet presAssocID="{0B6836A5-22FA-4736-867C-14649E6870CE}" presName="outerComposite" presStyleCnt="0">
        <dgm:presLayoutVars>
          <dgm:chMax val="5"/>
          <dgm:dir/>
          <dgm:resizeHandles val="exact"/>
        </dgm:presLayoutVars>
      </dgm:prSet>
      <dgm:spPr/>
    </dgm:pt>
    <dgm:pt modelId="{898692D3-A0EC-4302-B088-16A957F57083}" type="pres">
      <dgm:prSet presAssocID="{0B6836A5-22FA-4736-867C-14649E6870CE}" presName="dummyMaxCanvas" presStyleCnt="0">
        <dgm:presLayoutVars/>
      </dgm:prSet>
      <dgm:spPr/>
    </dgm:pt>
    <dgm:pt modelId="{B9ABCBB2-3CC4-47B6-A127-DA0DF4A212F9}" type="pres">
      <dgm:prSet presAssocID="{0B6836A5-22FA-4736-867C-14649E6870CE}" presName="TwoNodes_1" presStyleLbl="node1" presStyleIdx="0" presStyleCnt="2" custScaleX="115202" custScaleY="76609" custLinFactNeighborX="6433" custLinFactNeighborY="-46784">
        <dgm:presLayoutVars>
          <dgm:bulletEnabled val="1"/>
        </dgm:presLayoutVars>
      </dgm:prSet>
      <dgm:spPr/>
    </dgm:pt>
    <dgm:pt modelId="{B7B14249-2B2D-4150-B0BF-CB8B31EF18D5}" type="pres">
      <dgm:prSet presAssocID="{0B6836A5-22FA-4736-867C-14649E6870CE}" presName="TwoNodes_2" presStyleLbl="node1" presStyleIdx="1" presStyleCnt="2" custScaleX="117647" custScaleY="79337" custLinFactNeighborX="-8212" custLinFactNeighborY="-26493">
        <dgm:presLayoutVars>
          <dgm:bulletEnabled val="1"/>
        </dgm:presLayoutVars>
      </dgm:prSet>
      <dgm:spPr/>
    </dgm:pt>
    <dgm:pt modelId="{7CF9F674-AB16-4204-91E9-14FD88975021}" type="pres">
      <dgm:prSet presAssocID="{0B6836A5-22FA-4736-867C-14649E6870CE}" presName="TwoConn_1-2" presStyleLbl="fgAccFollowNode1" presStyleIdx="0" presStyleCnt="1" custScaleX="98992" custScaleY="100000" custLinFactX="20993" custLinFactNeighborX="100000" custLinFactNeighborY="-6980">
        <dgm:presLayoutVars>
          <dgm:bulletEnabled val="1"/>
        </dgm:presLayoutVars>
      </dgm:prSet>
      <dgm:spPr/>
    </dgm:pt>
    <dgm:pt modelId="{B14F5525-3B11-4B60-9832-651045765E6C}" type="pres">
      <dgm:prSet presAssocID="{0B6836A5-22FA-4736-867C-14649E6870CE}" presName="TwoNodes_1_text" presStyleLbl="node1" presStyleIdx="1" presStyleCnt="2">
        <dgm:presLayoutVars>
          <dgm:bulletEnabled val="1"/>
        </dgm:presLayoutVars>
      </dgm:prSet>
      <dgm:spPr/>
    </dgm:pt>
    <dgm:pt modelId="{659FE027-37D4-4AA8-A63D-BB66A9B6386A}" type="pres">
      <dgm:prSet presAssocID="{0B6836A5-22FA-4736-867C-14649E6870CE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06F08D0C-CBE9-4D3A-A602-B7AD3803D291}" type="presOf" srcId="{F9B63059-1212-45DF-BFE6-F57C73B86CBB}" destId="{B14F5525-3B11-4B60-9832-651045765E6C}" srcOrd="1" destOrd="0" presId="urn:microsoft.com/office/officeart/2005/8/layout/vProcess5"/>
    <dgm:cxn modelId="{46B1160F-4F45-49AF-8DF8-5FF82C1A3464}" type="presOf" srcId="{2D11A756-36DF-4B15-B392-C51D9A7B5BCD}" destId="{659FE027-37D4-4AA8-A63D-BB66A9B6386A}" srcOrd="1" destOrd="0" presId="urn:microsoft.com/office/officeart/2005/8/layout/vProcess5"/>
    <dgm:cxn modelId="{CEACAC1B-832C-4AB2-B1F1-D14DD6B423F8}" srcId="{0B6836A5-22FA-4736-867C-14649E6870CE}" destId="{2D11A756-36DF-4B15-B392-C51D9A7B5BCD}" srcOrd="1" destOrd="0" parTransId="{C8BE1BD0-FD97-491D-8CB5-DB6B90AA96B4}" sibTransId="{1640633F-3EE3-458B-8F9B-E4C5D79D5D71}"/>
    <dgm:cxn modelId="{CFDF795F-DB07-4E43-9FE4-1AFD31F27E07}" type="presOf" srcId="{CB01480E-BF21-4B1E-991C-FE9A8FEBB8E0}" destId="{7CF9F674-AB16-4204-91E9-14FD88975021}" srcOrd="0" destOrd="0" presId="urn:microsoft.com/office/officeart/2005/8/layout/vProcess5"/>
    <dgm:cxn modelId="{0967E164-EB03-4190-AC1B-79BCAA428DF5}" type="presOf" srcId="{2D11A756-36DF-4B15-B392-C51D9A7B5BCD}" destId="{B7B14249-2B2D-4150-B0BF-CB8B31EF18D5}" srcOrd="0" destOrd="0" presId="urn:microsoft.com/office/officeart/2005/8/layout/vProcess5"/>
    <dgm:cxn modelId="{AAB1EE47-A549-4151-9C22-E9B81F6B92D5}" srcId="{0B6836A5-22FA-4736-867C-14649E6870CE}" destId="{F9B63059-1212-45DF-BFE6-F57C73B86CBB}" srcOrd="0" destOrd="0" parTransId="{64C98203-1FB0-491A-B4B2-5663F9625AC4}" sibTransId="{CB01480E-BF21-4B1E-991C-FE9A8FEBB8E0}"/>
    <dgm:cxn modelId="{ED631F4F-EF20-41F6-9EDB-62F84A26E87D}" type="presOf" srcId="{0B6836A5-22FA-4736-867C-14649E6870CE}" destId="{20A0F868-1A38-4038-917F-D76FE8D776F4}" srcOrd="0" destOrd="0" presId="urn:microsoft.com/office/officeart/2005/8/layout/vProcess5"/>
    <dgm:cxn modelId="{BB14A78D-A068-4D54-8E0C-7DD47B40E9DF}" type="presOf" srcId="{F9B63059-1212-45DF-BFE6-F57C73B86CBB}" destId="{B9ABCBB2-3CC4-47B6-A127-DA0DF4A212F9}" srcOrd="0" destOrd="0" presId="urn:microsoft.com/office/officeart/2005/8/layout/vProcess5"/>
    <dgm:cxn modelId="{3615A275-EED0-472C-A977-927194438B44}" type="presParOf" srcId="{20A0F868-1A38-4038-917F-D76FE8D776F4}" destId="{898692D3-A0EC-4302-B088-16A957F57083}" srcOrd="0" destOrd="0" presId="urn:microsoft.com/office/officeart/2005/8/layout/vProcess5"/>
    <dgm:cxn modelId="{E2F00397-A651-4E4A-B8D5-0F27EB671E19}" type="presParOf" srcId="{20A0F868-1A38-4038-917F-D76FE8D776F4}" destId="{B9ABCBB2-3CC4-47B6-A127-DA0DF4A212F9}" srcOrd="1" destOrd="0" presId="urn:microsoft.com/office/officeart/2005/8/layout/vProcess5"/>
    <dgm:cxn modelId="{CFC10227-2BAF-41BD-ACAD-C6925C6C7BA5}" type="presParOf" srcId="{20A0F868-1A38-4038-917F-D76FE8D776F4}" destId="{B7B14249-2B2D-4150-B0BF-CB8B31EF18D5}" srcOrd="2" destOrd="0" presId="urn:microsoft.com/office/officeart/2005/8/layout/vProcess5"/>
    <dgm:cxn modelId="{D52BB01D-6C81-453C-A0F2-E7BAFA2CB392}" type="presParOf" srcId="{20A0F868-1A38-4038-917F-D76FE8D776F4}" destId="{7CF9F674-AB16-4204-91E9-14FD88975021}" srcOrd="3" destOrd="0" presId="urn:microsoft.com/office/officeart/2005/8/layout/vProcess5"/>
    <dgm:cxn modelId="{9E0DACA2-E8E4-4D14-9B61-CB7F25686A9A}" type="presParOf" srcId="{20A0F868-1A38-4038-917F-D76FE8D776F4}" destId="{B14F5525-3B11-4B60-9832-651045765E6C}" srcOrd="4" destOrd="0" presId="urn:microsoft.com/office/officeart/2005/8/layout/vProcess5"/>
    <dgm:cxn modelId="{0213D23F-104F-49CA-A6A7-061BCBE80235}" type="presParOf" srcId="{20A0F868-1A38-4038-917F-D76FE8D776F4}" destId="{659FE027-37D4-4AA8-A63D-BB66A9B6386A}" srcOrd="5" destOrd="0" presId="urn:microsoft.com/office/officeart/2005/8/layout/vProcess5"/>
  </dgm:cxnLst>
  <dgm:bg>
    <a:solidFill>
      <a:schemeClr val="bg2">
        <a:lumMod val="9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BCBB2-3CC4-47B6-A127-DA0DF4A212F9}">
      <dsp:nvSpPr>
        <dsp:cNvPr id="0" name=""/>
        <dsp:cNvSpPr/>
      </dsp:nvSpPr>
      <dsp:spPr>
        <a:xfrm>
          <a:off x="-132888" y="0"/>
          <a:ext cx="8604225" cy="935847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3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40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</a:t>
          </a:r>
          <a:r>
            <a:rPr lang="th-TH" sz="40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    </a:t>
          </a:r>
          <a:r>
            <a:rPr lang="th-TH" sz="48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วางระบบกลไกการประกันคุณภาพ</a:t>
          </a:r>
          <a:endParaRPr lang="th-TH" sz="4800" kern="1200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-105478" y="27410"/>
        <a:ext cx="7177291" cy="881027"/>
      </dsp:txXfrm>
    </dsp:sp>
    <dsp:sp modelId="{B7B14249-2B2D-4150-B0BF-CB8B31EF18D5}">
      <dsp:nvSpPr>
        <dsp:cNvPr id="0" name=""/>
        <dsp:cNvSpPr/>
      </dsp:nvSpPr>
      <dsp:spPr>
        <a:xfrm>
          <a:off x="23" y="1295626"/>
          <a:ext cx="8786837" cy="969172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3">
              <a:hueOff val="5904187"/>
              <a:satOff val="-46054"/>
              <a:lumOff val="-1177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4000" b="1" kern="1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   </a:t>
          </a:r>
          <a:r>
            <a:rPr lang="th-TH" sz="4000" b="1" kern="1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       </a:t>
          </a:r>
          <a:r>
            <a:rPr lang="th-TH" sz="4800" b="1" kern="12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กำกับติดตามการดำเนินงาน</a:t>
          </a:r>
          <a:endParaRPr lang="en-US" sz="4800" b="1" kern="1200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28409" y="1324012"/>
        <a:ext cx="6245290" cy="912400"/>
      </dsp:txXfrm>
    </dsp:sp>
    <dsp:sp modelId="{7CF9F674-AB16-4204-91E9-14FD88975021}">
      <dsp:nvSpPr>
        <dsp:cNvPr id="0" name=""/>
        <dsp:cNvSpPr/>
      </dsp:nvSpPr>
      <dsp:spPr>
        <a:xfrm>
          <a:off x="7593855" y="904881"/>
          <a:ext cx="786029" cy="794033"/>
        </a:xfrm>
        <a:prstGeom prst="downArrow">
          <a:avLst>
            <a:gd name="adj1" fmla="val 55000"/>
            <a:gd name="adj2" fmla="val 45000"/>
          </a:avLst>
        </a:prstGeom>
        <a:solidFill>
          <a:srgbClr val="FF3399">
            <a:alpha val="90000"/>
          </a:srgb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3200" kern="120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7770712" y="904881"/>
        <a:ext cx="432315" cy="599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20D378-D93F-4A71-ACF5-3CF50EA1A9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ACFA33-B1F0-4CCE-B34B-5FC1DE3918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942F8-B900-4160-8788-C64598276D8F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393DC6-0486-4F46-9ABC-CD502E1CC1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1C22A-7EF0-4924-9883-90CF3ECB19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0B63B-247B-4E4B-A907-E298FB5F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38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EFA89-1115-4544-867E-37C265268784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2C762-76A2-4669-929F-D157FAB5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16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34C4A6A3-8E97-49E6-BD23-D7AAE7A6435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4" tIns="45707" rIns="91414" bIns="4570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800">
                <a:latin typeface="Angsana New" panose="02020603050405020304" pitchFamily="18" charset="-34"/>
                <a:cs typeface="Angsana New" panose="02020603050405020304" pitchFamily="18" charset="-34"/>
              </a:rPr>
              <a:t>E:\ประกันคุณภาพ\ppt\ดูงาน\17-PPTนำเสนอ_KMITNB_15-08-51.ppt</a:t>
            </a:r>
            <a:endParaRPr lang="th-TH" altLang="en-US" sz="18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FD485E1C-7202-48A6-A1F0-2F1862F3961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4" tIns="45707" rIns="91414" bIns="4570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B49F596-E672-49A5-ADBF-8EF6A3D22E8D}" type="slidenum">
              <a:rPr lang="en-US" altLang="en-US" sz="1800">
                <a:latin typeface="Angsana New" panose="02020603050405020304" pitchFamily="18" charset="-34"/>
              </a:rPr>
              <a:pPr algn="r">
                <a:spcBef>
                  <a:spcPct val="0"/>
                </a:spcBef>
              </a:pPr>
              <a:t>2</a:t>
            </a:fld>
            <a:endParaRPr lang="th-TH" altLang="en-US" sz="1800">
              <a:latin typeface="Angsana New" panose="02020603050405020304" pitchFamily="18" charset="-34"/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533E20AF-39D9-414B-917F-AFC3B824B0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888" y="741363"/>
            <a:ext cx="6580187" cy="37020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1A079790-3286-42E6-B9C8-C265963F6E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06463" y="4689475"/>
            <a:ext cx="4984750" cy="4443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4" tIns="45707" rIns="91414" bIns="45707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h-TH" altLang="en-US" sz="1800"/>
          </a:p>
        </p:txBody>
      </p:sp>
    </p:spTree>
    <p:extLst>
      <p:ext uri="{BB962C8B-B14F-4D97-AF65-F5344CB8AC3E}">
        <p14:creationId xmlns:p14="http://schemas.microsoft.com/office/powerpoint/2010/main" val="3254222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A7E012-C913-4FA8-94F8-631CDB60EA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43163A-F3C9-4546-9F8A-9EFDEAE16E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65381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007D-BF87-471D-A831-866D5668D1D9}" type="slidenum">
              <a:rPr lang="th-TH" smtClean="0"/>
              <a:t>31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4889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007D-BF87-471D-A831-866D5668D1D9}" type="slidenum">
              <a:rPr lang="th-TH" smtClean="0"/>
              <a:t>32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8111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A7E012-C913-4FA8-94F8-631CDB60EA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43163A-F3C9-4546-9F8A-9EFDEAE16E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909414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A7E012-C913-4FA8-94F8-631CDB60EA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43163A-F3C9-4546-9F8A-9EFDEAE16E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324909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A7E012-C913-4FA8-94F8-631CDB60EA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43163A-F3C9-4546-9F8A-9EFDEAE16E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428466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A7E012-C913-4FA8-94F8-631CDB60EA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43163A-F3C9-4546-9F8A-9EFDEAE16E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54326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A7E012-C913-4FA8-94F8-631CDB60EA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43163A-F3C9-4546-9F8A-9EFDEAE16E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948838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A7E012-C913-4FA8-94F8-631CDB60EA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43163A-F3C9-4546-9F8A-9EFDEAE16E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515721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A7E012-C913-4FA8-94F8-631CDB60EA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43163A-F3C9-4546-9F8A-9EFDEAE16E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13645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A7E012-C913-4FA8-94F8-631CDB60EA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43163A-F3C9-4546-9F8A-9EFDEAE16E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71911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5B3FF-4518-487D-9FA4-00EE18099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017" y="4960137"/>
            <a:ext cx="8599071" cy="146304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>
                <a:solidFill>
                  <a:schemeClr val="tx1"/>
                </a:solidFill>
                <a:latin typeface="TH SarabunPSK" panose="020B0500040200020003" pitchFamily="34" charset="-34"/>
                <a:ea typeface="STLiti" panose="02010800040101010101" pitchFamily="2" charset="-122"/>
                <a:cs typeface="TH SarabunPSK" panose="020B0500040200020003" pitchFamily="34" charset="-34"/>
              </a:rPr>
              <a:t>ห้องประชุมวันวิสาข์</a:t>
            </a:r>
            <a:br>
              <a:rPr lang="th-TH" sz="4400" b="1" dirty="0">
                <a:solidFill>
                  <a:schemeClr val="tx1"/>
                </a:solidFill>
                <a:latin typeface="TH SarabunPSK" panose="020B0500040200020003" pitchFamily="34" charset="-34"/>
                <a:ea typeface="STLiti" panose="02010800040101010101" pitchFamily="2" charset="-122"/>
                <a:cs typeface="TH SarabunPSK" panose="020B0500040200020003" pitchFamily="34" charset="-34"/>
              </a:rPr>
            </a:br>
            <a:r>
              <a:rPr lang="th-TH" sz="4400" b="1" dirty="0">
                <a:solidFill>
                  <a:schemeClr val="tx1"/>
                </a:solidFill>
                <a:latin typeface="TH SarabunPSK" panose="020B0500040200020003" pitchFamily="34" charset="-34"/>
                <a:ea typeface="STLiti" panose="02010800040101010101" pitchFamily="2" charset="-122"/>
                <a:cs typeface="TH SarabunPSK" panose="020B0500040200020003" pitchFamily="34" charset="-34"/>
              </a:rPr>
              <a:t>อาคารสรรพวิชญ์บริการ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ea typeface="STLiti" panose="02010800040101010101" pitchFamily="2" charset="-122"/>
              <a:cs typeface="TH SarabunPSK" panose="020B0500040200020003" pitchFamily="34" charset="-3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26D2F9-D3F5-48CA-A315-7D82D4015F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28/3/2018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91DB6B-F9D4-446A-9480-799DD1B3CE59}"/>
              </a:ext>
            </a:extLst>
          </p:cNvPr>
          <p:cNvSpPr/>
          <p:nvPr/>
        </p:nvSpPr>
        <p:spPr>
          <a:xfrm>
            <a:off x="159025" y="66260"/>
            <a:ext cx="11900453" cy="439972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>
              <a:solidFill>
                <a:schemeClr val="tx1"/>
              </a:solidFill>
              <a:latin typeface="TH SarabunPSK" panose="020B0500040200020003" pitchFamily="34" charset="-34"/>
              <a:ea typeface="STLiti" panose="02010800040101010101" pitchFamily="2" charset="-122"/>
              <a:cs typeface="TH SarabunPSK" panose="020B0500040200020003" pitchFamily="34" charset="-34"/>
            </a:endParaRPr>
          </a:p>
          <a:p>
            <a:pPr algn="ctr"/>
            <a:endParaRPr lang="en-US" sz="6000" b="1" dirty="0">
              <a:solidFill>
                <a:schemeClr val="tx1"/>
              </a:solidFill>
              <a:latin typeface="TH SarabunPSK" panose="020B0500040200020003" pitchFamily="34" charset="-34"/>
              <a:ea typeface="STLiti" panose="02010800040101010101" pitchFamily="2" charset="-122"/>
              <a:cs typeface="TH SarabunPSK" panose="020B0500040200020003" pitchFamily="34" charset="-34"/>
            </a:endParaRPr>
          </a:p>
          <a:p>
            <a:pPr algn="ctr"/>
            <a:endParaRPr lang="en-US" sz="1600" dirty="0">
              <a:solidFill>
                <a:schemeClr val="tx1"/>
              </a:solidFill>
              <a:latin typeface="TH SarabunPSK" panose="020B0500040200020003" pitchFamily="34" charset="-34"/>
              <a:ea typeface="STLiti" panose="02010800040101010101" pitchFamily="2" charset="-122"/>
              <a:cs typeface="TH SarabunPSK" panose="020B0500040200020003" pitchFamily="34" charset="-34"/>
            </a:endParaRPr>
          </a:p>
          <a:p>
            <a:pPr algn="ctr"/>
            <a:r>
              <a:rPr lang="th-TH" sz="6000" b="1" dirty="0">
                <a:solidFill>
                  <a:schemeClr val="bg1"/>
                </a:solidFill>
                <a:latin typeface="TH SarabunPSK" panose="020B0500040200020003" pitchFamily="34" charset="-34"/>
                <a:ea typeface="STLiti" panose="02010800040101010101" pitchFamily="2" charset="-122"/>
                <a:cs typeface="TH SarabunPSK" panose="020B0500040200020003" pitchFamily="34" charset="-34"/>
              </a:rPr>
              <a:t>การประชุมคณะกรรมการพัฒนาระบบประกันคุณภาพ</a:t>
            </a:r>
            <a:endParaRPr lang="en-US" sz="6000" b="1" dirty="0">
              <a:solidFill>
                <a:schemeClr val="bg1"/>
              </a:solidFill>
              <a:latin typeface="TH SarabunPSK" panose="020B0500040200020003" pitchFamily="34" charset="-34"/>
              <a:ea typeface="STLiti" panose="02010800040101010101" pitchFamily="2" charset="-122"/>
              <a:cs typeface="TH SarabunPSK" panose="020B0500040200020003" pitchFamily="34" charset="-34"/>
            </a:endParaRPr>
          </a:p>
          <a:p>
            <a:pPr algn="ctr"/>
            <a:r>
              <a:rPr lang="th-TH" sz="6000" b="1" dirty="0">
                <a:solidFill>
                  <a:schemeClr val="bg1"/>
                </a:solidFill>
                <a:latin typeface="TH SarabunPSK" panose="020B0500040200020003" pitchFamily="34" charset="-34"/>
                <a:ea typeface="STLiti" panose="02010800040101010101" pitchFamily="2" charset="-122"/>
                <a:cs typeface="TH SarabunPSK" panose="020B0500040200020003" pitchFamily="34" charset="-34"/>
              </a:rPr>
              <a:t>มหาวิทยาลัยเทคโนโลยีราชมงคลตะวันออก</a:t>
            </a:r>
            <a:endParaRPr lang="th-TH" sz="6000" dirty="0">
              <a:solidFill>
                <a:schemeClr val="bg1"/>
              </a:solidFill>
            </a:endParaRPr>
          </a:p>
        </p:txBody>
      </p:sp>
      <p:pic>
        <p:nvPicPr>
          <p:cNvPr id="5" name="Picture 19" descr="sg_12_09">
            <a:extLst>
              <a:ext uri="{FF2B5EF4-FFF2-40B4-BE49-F238E27FC236}">
                <a16:creationId xmlns:a16="http://schemas.microsoft.com/office/drawing/2014/main" id="{039E5758-24B8-4502-88D0-6D46E87927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-1000" contrast="-5000"/>
          </a:blip>
          <a:srcRect/>
          <a:stretch>
            <a:fillRect/>
          </a:stretch>
        </p:blipFill>
        <p:spPr bwMode="auto">
          <a:xfrm>
            <a:off x="132522" y="0"/>
            <a:ext cx="11900453" cy="1928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84200" dist="50800" algn="ctr" rotWithShape="0">
              <a:srgbClr val="000000">
                <a:alpha val="48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44147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E8CC31A-252E-447C-9EBB-22FD967BE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2360147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h-TH" altLang="en-US" sz="2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FD65836-1EE6-4263-B09A-6E9FCDDD2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6" y="2664575"/>
            <a:ext cx="184731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th-TH" altLang="en-US" sz="3300" b="1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grpSp>
        <p:nvGrpSpPr>
          <p:cNvPr id="21508" name="Group 16">
            <a:extLst>
              <a:ext uri="{FF2B5EF4-FFF2-40B4-BE49-F238E27FC236}">
                <a16:creationId xmlns:a16="http://schemas.microsoft.com/office/drawing/2014/main" id="{844B865C-7CB3-4A27-95AE-488F149BC44D}"/>
              </a:ext>
            </a:extLst>
          </p:cNvPr>
          <p:cNvGrpSpPr>
            <a:grpSpLocks/>
          </p:cNvGrpSpPr>
          <p:nvPr/>
        </p:nvGrpSpPr>
        <p:grpSpPr bwMode="auto">
          <a:xfrm>
            <a:off x="1570382" y="1198022"/>
            <a:ext cx="9144000" cy="74613"/>
            <a:chOff x="-123" y="990600"/>
            <a:chExt cx="9144123" cy="74613"/>
          </a:xfrm>
        </p:grpSpPr>
        <p:pic>
          <p:nvPicPr>
            <p:cNvPr id="21554" name="Picture 17" descr="BLULINE">
              <a:extLst>
                <a:ext uri="{FF2B5EF4-FFF2-40B4-BE49-F238E27FC236}">
                  <a16:creationId xmlns:a16="http://schemas.microsoft.com/office/drawing/2014/main" id="{F1A72E0E-1A58-4053-A7D4-DC7F4050FB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55" name="Line 18">
              <a:extLst>
                <a:ext uri="{FF2B5EF4-FFF2-40B4-BE49-F238E27FC236}">
                  <a16:creationId xmlns:a16="http://schemas.microsoft.com/office/drawing/2014/main" id="{C1FDE275-BD70-4E62-89F0-78EE7A4001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10" name="ตัวยึดหมายเลขภาพนิ่ง 1">
            <a:extLst>
              <a:ext uri="{FF2B5EF4-FFF2-40B4-BE49-F238E27FC236}">
                <a16:creationId xmlns:a16="http://schemas.microsoft.com/office/drawing/2014/main" id="{5E70F8C7-BB65-4ED9-BB82-B1201939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0058400" y="6477000"/>
            <a:ext cx="60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214DB36-9268-48C3-94C5-6F572F34996E}" type="slidenum">
              <a:rPr lang="en-US" altLang="en-US" sz="1500"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500" dirty="0">
              <a:latin typeface="Arial" panose="020B0604020202020204" pitchFamily="34" charset="0"/>
            </a:endParaRPr>
          </a:p>
        </p:txBody>
      </p:sp>
      <p:sp>
        <p:nvSpPr>
          <p:cNvPr id="21511" name="Rectangle 13">
            <a:extLst>
              <a:ext uri="{FF2B5EF4-FFF2-40B4-BE49-F238E27FC236}">
                <a16:creationId xmlns:a16="http://schemas.microsoft.com/office/drawing/2014/main" id="{6E800D4B-EC53-4322-872F-29D1C86AD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30" y="354500"/>
            <a:ext cx="118474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buFontTx/>
              <a:buNone/>
            </a:pPr>
            <a:r>
              <a:rPr lang="th-TH" altLang="en-US" sz="36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ผลการประเมินระดับมหาวิทยาลัยปีการศึกษา </a:t>
            </a:r>
            <a:r>
              <a:rPr lang="en-US" altLang="en-US" sz="32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2557-2559</a:t>
            </a:r>
            <a:endParaRPr lang="th-TH" altLang="en-US" sz="3200" b="1" dirty="0">
              <a:solidFill>
                <a:srgbClr val="CC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Group 30">
            <a:extLst>
              <a:ext uri="{FF2B5EF4-FFF2-40B4-BE49-F238E27FC236}">
                <a16:creationId xmlns:a16="http://schemas.microsoft.com/office/drawing/2014/main" id="{B45E3A30-B2BD-46E9-A712-647D3F5ED8D7}"/>
              </a:ext>
            </a:extLst>
          </p:cNvPr>
          <p:cNvGraphicFramePr>
            <a:graphicFrameLocks/>
          </p:cNvGraphicFramePr>
          <p:nvPr/>
        </p:nvGraphicFramePr>
        <p:xfrm>
          <a:off x="450573" y="1603516"/>
          <a:ext cx="11383618" cy="4157282"/>
        </p:xfrm>
        <a:graphic>
          <a:graphicData uri="http://schemas.openxmlformats.org/drawingml/2006/table">
            <a:tbl>
              <a:tblPr/>
              <a:tblGrid>
                <a:gridCol w="5115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3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0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18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องค์ประกอบคุณภาพ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คะแนนเฉลี่ย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2557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คะแนนเฉลี่ย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2558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คะแนนเฉลี่ย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2559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1. </a:t>
                      </a: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การผลิตบัณฑิต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2.95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3.45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4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 การวิจัย </a:t>
                      </a:r>
                      <a:endParaRPr kumimoji="0" lang="th-TH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3.42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3.65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3.99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6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 การบริการวิชาการ 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4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  </a:t>
                      </a:r>
                      <a:r>
                        <a:rPr kumimoji="0" lang="th-TH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การทำนุบำรุง</a:t>
                      </a:r>
                      <a:r>
                        <a:rPr kumimoji="0" lang="th-TH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ศิลป</a:t>
                      </a:r>
                      <a:r>
                        <a:rPr kumimoji="0" lang="th-TH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และวัฒนธรรม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4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  </a:t>
                      </a: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การบริหารจัดการ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2.73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3.55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4.63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9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nstantia" pitchFamily="18" charset="0"/>
                          <a:cs typeface="IrisUPC" pitchFamily="34" charset="-34"/>
                        </a:rPr>
                        <a:t>                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nstantia" pitchFamily="18" charset="0"/>
                          <a:cs typeface="IrisUPC" pitchFamily="34" charset="-34"/>
                        </a:rPr>
                        <a:t>      </a:t>
                      </a:r>
                      <a:r>
                        <a:rPr kumimoji="0" lang="th-TH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ผลประเมิน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2.74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3.57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4.08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480B6BB-E54B-40BD-AF8B-A53C08C6B82A}"/>
              </a:ext>
            </a:extLst>
          </p:cNvPr>
          <p:cNvGraphicFramePr>
            <a:graphicFrameLocks noGrp="1"/>
          </p:cNvGraphicFramePr>
          <p:nvPr/>
        </p:nvGraphicFramePr>
        <p:xfrm>
          <a:off x="453889" y="5761530"/>
          <a:ext cx="11383618" cy="526423"/>
        </p:xfrm>
        <a:graphic>
          <a:graphicData uri="http://schemas.openxmlformats.org/drawingml/2006/table">
            <a:tbl>
              <a:tblPr/>
              <a:tblGrid>
                <a:gridCol w="5115340">
                  <a:extLst>
                    <a:ext uri="{9D8B030D-6E8A-4147-A177-3AD203B41FA5}">
                      <a16:colId xmlns:a16="http://schemas.microsoft.com/office/drawing/2014/main" val="3626036210"/>
                    </a:ext>
                  </a:extLst>
                </a:gridCol>
                <a:gridCol w="2054087">
                  <a:extLst>
                    <a:ext uri="{9D8B030D-6E8A-4147-A177-3AD203B41FA5}">
                      <a16:colId xmlns:a16="http://schemas.microsoft.com/office/drawing/2014/main" val="2571434554"/>
                    </a:ext>
                  </a:extLst>
                </a:gridCol>
                <a:gridCol w="2093843">
                  <a:extLst>
                    <a:ext uri="{9D8B030D-6E8A-4147-A177-3AD203B41FA5}">
                      <a16:colId xmlns:a16="http://schemas.microsoft.com/office/drawing/2014/main" val="3128197691"/>
                    </a:ext>
                  </a:extLst>
                </a:gridCol>
                <a:gridCol w="2120348">
                  <a:extLst>
                    <a:ext uri="{9D8B030D-6E8A-4147-A177-3AD203B41FA5}">
                      <a16:colId xmlns:a16="http://schemas.microsoft.com/office/drawing/2014/main" val="537804474"/>
                    </a:ext>
                  </a:extLst>
                </a:gridCol>
              </a:tblGrid>
              <a:tr h="5264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nstantia" pitchFamily="18" charset="0"/>
                          <a:cs typeface="IrisUPC" pitchFamily="34" charset="-34"/>
                        </a:rPr>
                        <a:t>                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nstantia" pitchFamily="18" charset="0"/>
                          <a:cs typeface="IrisUPC" pitchFamily="34" charset="-34"/>
                        </a:rPr>
                        <a:t>      </a:t>
                      </a:r>
                      <a:r>
                        <a:rPr kumimoji="0" lang="th-T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ระดับคุณภาพ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พอใช้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ดี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ดี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502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39239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B031FF3-E98A-487A-875A-1A5FFB59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184187"/>
            <a:ext cx="11290852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ผลการประเมินรายตัวบ่งชี้ ปีการศึกษา 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2557-</a:t>
            </a:r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9</a:t>
            </a:r>
            <a:endParaRPr lang="th-TH" altLang="en-US" sz="6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DC8776D1-A1D8-4B16-839F-6C50A442138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949499"/>
            <a:ext cx="9144000" cy="74613"/>
            <a:chOff x="-123" y="990600"/>
            <a:chExt cx="9144123" cy="74613"/>
          </a:xfrm>
        </p:grpSpPr>
        <p:pic>
          <p:nvPicPr>
            <p:cNvPr id="23560" name="Picture 17" descr="BLULINE">
              <a:extLst>
                <a:ext uri="{FF2B5EF4-FFF2-40B4-BE49-F238E27FC236}">
                  <a16:creationId xmlns:a16="http://schemas.microsoft.com/office/drawing/2014/main" id="{E7148439-2A10-4CC7-88D0-0177419D6A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18">
              <a:extLst>
                <a:ext uri="{FF2B5EF4-FFF2-40B4-BE49-F238E27FC236}">
                  <a16:creationId xmlns:a16="http://schemas.microsoft.com/office/drawing/2014/main" id="{A3955227-6241-4DBE-AD4C-4F57351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8" name="ตัวยึดหมายเลขภาพนิ่ง 1">
            <a:extLst>
              <a:ext uri="{FF2B5EF4-FFF2-40B4-BE49-F238E27FC236}">
                <a16:creationId xmlns:a16="http://schemas.microsoft.com/office/drawing/2014/main" id="{AF562F6F-2957-4612-931B-CFDDCDD1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982200" y="6477000"/>
            <a:ext cx="60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E749E4A-BAD9-46BB-9DA7-936D8B31DB38}" type="slidenum">
              <a:rPr lang="en-US" altLang="en-US" sz="1500"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500"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1E8D544-CD48-41DF-BF7E-9D102338D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78695"/>
              </p:ext>
            </p:extLst>
          </p:nvPr>
        </p:nvGraphicFramePr>
        <p:xfrm>
          <a:off x="185530" y="1301941"/>
          <a:ext cx="11860694" cy="5177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766">
                  <a:extLst>
                    <a:ext uri="{9D8B030D-6E8A-4147-A177-3AD203B41FA5}">
                      <a16:colId xmlns:a16="http://schemas.microsoft.com/office/drawing/2014/main" val="3892181751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237950144"/>
                    </a:ext>
                  </a:extLst>
                </a:gridCol>
                <a:gridCol w="2358886">
                  <a:extLst>
                    <a:ext uri="{9D8B030D-6E8A-4147-A177-3AD203B41FA5}">
                      <a16:colId xmlns:a16="http://schemas.microsoft.com/office/drawing/2014/main" val="2716988606"/>
                    </a:ext>
                  </a:extLst>
                </a:gridCol>
                <a:gridCol w="2332381">
                  <a:extLst>
                    <a:ext uri="{9D8B030D-6E8A-4147-A177-3AD203B41FA5}">
                      <a16:colId xmlns:a16="http://schemas.microsoft.com/office/drawing/2014/main" val="332011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ตัวบ่งชี้คุณภาพ</a:t>
                      </a:r>
                      <a:endParaRPr lang="en-US" sz="36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</a:t>
                      </a:r>
                      <a:endParaRPr lang="en-US" sz="36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2557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2558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en-US" sz="36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516685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1.1 ผลการบริหารหลักสูตรโดยรวม 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2.09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2.76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3.10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2776024483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1.2 อาจารย์ประจำที่มีคุณวุฒิปริญญาเอก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2.33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2.41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2.67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3449009761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1.3 อาจารย์ประจำที่ดำรงตำแหน่งวิชาการ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1.80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1.60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1.48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89940920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1.4 การบริการนักศึกษาระดับปริญญาตรี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798332701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1.5 กิจกรรมนักศึกษาระดับปริญญาตรี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866292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76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B031FF3-E98A-487A-875A-1A5FFB59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184187"/>
            <a:ext cx="11290852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ผลการประเมินรายตัวบ่งชี้ ปีการศึกษา 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2557-</a:t>
            </a:r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9</a:t>
            </a:r>
            <a:endParaRPr lang="th-TH" altLang="en-US" sz="6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DC8776D1-A1D8-4B16-839F-6C50A442138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949499"/>
            <a:ext cx="9144000" cy="74613"/>
            <a:chOff x="-123" y="990600"/>
            <a:chExt cx="9144123" cy="74613"/>
          </a:xfrm>
        </p:grpSpPr>
        <p:pic>
          <p:nvPicPr>
            <p:cNvPr id="23560" name="Picture 17" descr="BLULINE">
              <a:extLst>
                <a:ext uri="{FF2B5EF4-FFF2-40B4-BE49-F238E27FC236}">
                  <a16:creationId xmlns:a16="http://schemas.microsoft.com/office/drawing/2014/main" id="{E7148439-2A10-4CC7-88D0-0177419D6A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18">
              <a:extLst>
                <a:ext uri="{FF2B5EF4-FFF2-40B4-BE49-F238E27FC236}">
                  <a16:creationId xmlns:a16="http://schemas.microsoft.com/office/drawing/2014/main" id="{A3955227-6241-4DBE-AD4C-4F57351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8" name="ตัวยึดหมายเลขภาพนิ่ง 1">
            <a:extLst>
              <a:ext uri="{FF2B5EF4-FFF2-40B4-BE49-F238E27FC236}">
                <a16:creationId xmlns:a16="http://schemas.microsoft.com/office/drawing/2014/main" id="{AF562F6F-2957-4612-931B-CFDDCDD1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982200" y="6477000"/>
            <a:ext cx="60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E749E4A-BAD9-46BB-9DA7-936D8B31DB38}" type="slidenum">
              <a:rPr lang="en-US" altLang="en-US" sz="1500"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500"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1E8D544-CD48-41DF-BF7E-9D102338D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512239"/>
              </p:ext>
            </p:extLst>
          </p:nvPr>
        </p:nvGraphicFramePr>
        <p:xfrm>
          <a:off x="185530" y="1288689"/>
          <a:ext cx="11860694" cy="5108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766">
                  <a:extLst>
                    <a:ext uri="{9D8B030D-6E8A-4147-A177-3AD203B41FA5}">
                      <a16:colId xmlns:a16="http://schemas.microsoft.com/office/drawing/2014/main" val="3892181751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237950144"/>
                    </a:ext>
                  </a:extLst>
                </a:gridCol>
                <a:gridCol w="2358886">
                  <a:extLst>
                    <a:ext uri="{9D8B030D-6E8A-4147-A177-3AD203B41FA5}">
                      <a16:colId xmlns:a16="http://schemas.microsoft.com/office/drawing/2014/main" val="2716988606"/>
                    </a:ext>
                  </a:extLst>
                </a:gridCol>
                <a:gridCol w="2332381">
                  <a:extLst>
                    <a:ext uri="{9D8B030D-6E8A-4147-A177-3AD203B41FA5}">
                      <a16:colId xmlns:a16="http://schemas.microsoft.com/office/drawing/2014/main" val="332011011"/>
                    </a:ext>
                  </a:extLst>
                </a:gridCol>
              </a:tblGrid>
              <a:tr h="12643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ตัวบ่งชี้คุณภาพ</a:t>
                      </a:r>
                      <a:endParaRPr lang="en-US" sz="36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2557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2558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en-US" sz="36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516685"/>
                  </a:ext>
                </a:extLst>
              </a:tr>
              <a:tr h="732268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 </a:t>
                      </a: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การวิจัย</a:t>
                      </a:r>
                      <a:endParaRPr lang="en-US" sz="32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2776024483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2.1 ระบบและกลไกการบริหารและพัฒนางานวิจัยหรืองานสร้างสรรค์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3449009761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2.2 เงินสนับสนุนงานวิจัยและงานสร้างสรรค์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4.08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3.91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3.78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89940920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2.3 ผลงานทางวิชาการของอาจารย์ประจำและนักวิจัย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2.17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2.03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3.19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798332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375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B031FF3-E98A-487A-875A-1A5FFB59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184187"/>
            <a:ext cx="11290852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ผลการประเมินรายตัวบ่งชี้ ปีการศึกษา 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2557-</a:t>
            </a:r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9</a:t>
            </a:r>
            <a:endParaRPr lang="th-TH" altLang="en-US" sz="6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DC8776D1-A1D8-4B16-839F-6C50A442138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949499"/>
            <a:ext cx="9144000" cy="74613"/>
            <a:chOff x="-123" y="990600"/>
            <a:chExt cx="9144123" cy="74613"/>
          </a:xfrm>
        </p:grpSpPr>
        <p:pic>
          <p:nvPicPr>
            <p:cNvPr id="23560" name="Picture 17" descr="BLULINE">
              <a:extLst>
                <a:ext uri="{FF2B5EF4-FFF2-40B4-BE49-F238E27FC236}">
                  <a16:creationId xmlns:a16="http://schemas.microsoft.com/office/drawing/2014/main" id="{E7148439-2A10-4CC7-88D0-0177419D6A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18">
              <a:extLst>
                <a:ext uri="{FF2B5EF4-FFF2-40B4-BE49-F238E27FC236}">
                  <a16:creationId xmlns:a16="http://schemas.microsoft.com/office/drawing/2014/main" id="{A3955227-6241-4DBE-AD4C-4F57351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8" name="ตัวยึดหมายเลขภาพนิ่ง 1">
            <a:extLst>
              <a:ext uri="{FF2B5EF4-FFF2-40B4-BE49-F238E27FC236}">
                <a16:creationId xmlns:a16="http://schemas.microsoft.com/office/drawing/2014/main" id="{AF562F6F-2957-4612-931B-CFDDCDD1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982200" y="6477000"/>
            <a:ext cx="60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E749E4A-BAD9-46BB-9DA7-936D8B31DB38}" type="slidenum">
              <a:rPr lang="en-US" altLang="en-US" sz="1500"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500"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1E8D544-CD48-41DF-BF7E-9D102338D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279083"/>
              </p:ext>
            </p:extLst>
          </p:nvPr>
        </p:nvGraphicFramePr>
        <p:xfrm>
          <a:off x="185530" y="1288689"/>
          <a:ext cx="11860694" cy="5108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766">
                  <a:extLst>
                    <a:ext uri="{9D8B030D-6E8A-4147-A177-3AD203B41FA5}">
                      <a16:colId xmlns:a16="http://schemas.microsoft.com/office/drawing/2014/main" val="3892181751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237950144"/>
                    </a:ext>
                  </a:extLst>
                </a:gridCol>
                <a:gridCol w="2358886">
                  <a:extLst>
                    <a:ext uri="{9D8B030D-6E8A-4147-A177-3AD203B41FA5}">
                      <a16:colId xmlns:a16="http://schemas.microsoft.com/office/drawing/2014/main" val="2716988606"/>
                    </a:ext>
                  </a:extLst>
                </a:gridCol>
                <a:gridCol w="2332381">
                  <a:extLst>
                    <a:ext uri="{9D8B030D-6E8A-4147-A177-3AD203B41FA5}">
                      <a16:colId xmlns:a16="http://schemas.microsoft.com/office/drawing/2014/main" val="332011011"/>
                    </a:ext>
                  </a:extLst>
                </a:gridCol>
              </a:tblGrid>
              <a:tr h="12643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ตัวบ่งชี้คุณภาพ</a:t>
                      </a:r>
                      <a:endParaRPr lang="en-US" sz="36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2557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2558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en-US" sz="36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516685"/>
                  </a:ext>
                </a:extLst>
              </a:tr>
              <a:tr h="732268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 </a:t>
                      </a: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การบริการวิชาการ</a:t>
                      </a:r>
                      <a:endParaRPr lang="en-US" sz="32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2776024483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3.1 การบริการวิชาการแก่สังคม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3449009761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 </a:t>
                      </a:r>
                      <a:r>
                        <a:rPr kumimoji="0" lang="th-TH" sz="32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การทำนุบำรุงศิลปะและวัฒนธรรม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89940920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4.1 ระบบและกลไกการทำนุบำรุงศิลปะและวัฒนธรรม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798332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134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B031FF3-E98A-487A-875A-1A5FFB59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184187"/>
            <a:ext cx="11290852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ผลการประเมินรายตัวบ่งชี้ ปีการศึกษา 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2557-</a:t>
            </a:r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9</a:t>
            </a:r>
            <a:endParaRPr lang="th-TH" altLang="en-US" sz="6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DC8776D1-A1D8-4B16-839F-6C50A442138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949499"/>
            <a:ext cx="9144000" cy="74613"/>
            <a:chOff x="-123" y="990600"/>
            <a:chExt cx="9144123" cy="74613"/>
          </a:xfrm>
        </p:grpSpPr>
        <p:pic>
          <p:nvPicPr>
            <p:cNvPr id="23560" name="Picture 17" descr="BLULINE">
              <a:extLst>
                <a:ext uri="{FF2B5EF4-FFF2-40B4-BE49-F238E27FC236}">
                  <a16:creationId xmlns:a16="http://schemas.microsoft.com/office/drawing/2014/main" id="{E7148439-2A10-4CC7-88D0-0177419D6A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18">
              <a:extLst>
                <a:ext uri="{FF2B5EF4-FFF2-40B4-BE49-F238E27FC236}">
                  <a16:creationId xmlns:a16="http://schemas.microsoft.com/office/drawing/2014/main" id="{A3955227-6241-4DBE-AD4C-4F57351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8" name="ตัวยึดหมายเลขภาพนิ่ง 1">
            <a:extLst>
              <a:ext uri="{FF2B5EF4-FFF2-40B4-BE49-F238E27FC236}">
                <a16:creationId xmlns:a16="http://schemas.microsoft.com/office/drawing/2014/main" id="{AF562F6F-2957-4612-931B-CFDDCDD1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982200" y="6477000"/>
            <a:ext cx="60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E749E4A-BAD9-46BB-9DA7-936D8B31DB38}" type="slidenum">
              <a:rPr lang="en-US" altLang="en-US" sz="1500"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500"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1E8D544-CD48-41DF-BF7E-9D102338D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593072"/>
              </p:ext>
            </p:extLst>
          </p:nvPr>
        </p:nvGraphicFramePr>
        <p:xfrm>
          <a:off x="185530" y="1169421"/>
          <a:ext cx="11860694" cy="5534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766">
                  <a:extLst>
                    <a:ext uri="{9D8B030D-6E8A-4147-A177-3AD203B41FA5}">
                      <a16:colId xmlns:a16="http://schemas.microsoft.com/office/drawing/2014/main" val="3892181751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237950144"/>
                    </a:ext>
                  </a:extLst>
                </a:gridCol>
                <a:gridCol w="2358886">
                  <a:extLst>
                    <a:ext uri="{9D8B030D-6E8A-4147-A177-3AD203B41FA5}">
                      <a16:colId xmlns:a16="http://schemas.microsoft.com/office/drawing/2014/main" val="2716988606"/>
                    </a:ext>
                  </a:extLst>
                </a:gridCol>
                <a:gridCol w="2332381">
                  <a:extLst>
                    <a:ext uri="{9D8B030D-6E8A-4147-A177-3AD203B41FA5}">
                      <a16:colId xmlns:a16="http://schemas.microsoft.com/office/drawing/2014/main" val="332011011"/>
                    </a:ext>
                  </a:extLst>
                </a:gridCol>
              </a:tblGrid>
              <a:tr h="12643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ตัวบ่งชี้คุณภาพ</a:t>
                      </a:r>
                      <a:endParaRPr lang="en-US" sz="36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2557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2558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en-US" sz="36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516685"/>
                  </a:ext>
                </a:extLst>
              </a:tr>
              <a:tr h="732268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 </a:t>
                      </a: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การบริหารจัดการ</a:t>
                      </a:r>
                      <a:endParaRPr lang="en-US" sz="32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2776024483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</a:t>
                      </a:r>
                      <a:r>
                        <a:rPr lang="th-TH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.1</a:t>
                      </a:r>
                      <a:r>
                        <a:rPr lang="en-US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 </a:t>
                      </a:r>
                      <a:r>
                        <a:rPr lang="th-TH" sz="3200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การบริหารของสถาบันเพื่อการกำกับติดตามผลลัพธ์ตามพันธกิจกลุ่มสถาบัน และเอกลักษณ์ของสถาบัน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3449009761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</a:t>
                      </a:r>
                      <a:r>
                        <a:rPr lang="th-TH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.2</a:t>
                      </a:r>
                      <a:r>
                        <a:rPr lang="en-US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 </a:t>
                      </a:r>
                      <a:r>
                        <a:rPr lang="th-TH" sz="3200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ผลการบริหารงานของคณะ 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3.20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3.65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3.88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89940920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.3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 </a:t>
                      </a:r>
                      <a:r>
                        <a:rPr lang="th-TH" sz="3200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ระบบกำกับการประกันคุณภาพหลักสูตรและคณะ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798332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429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E31D8474-694A-4AF3-8107-6211BB8E4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0102" y="2615819"/>
            <a:ext cx="18473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h-TH" altLang="en-US" sz="21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76320B5-91E4-4B59-9E56-3B134CB75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8" y="2844140"/>
            <a:ext cx="184731" cy="473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th-TH" altLang="en-US" sz="2475" b="1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grpSp>
        <p:nvGrpSpPr>
          <p:cNvPr id="25604" name="Group 16">
            <a:extLst>
              <a:ext uri="{FF2B5EF4-FFF2-40B4-BE49-F238E27FC236}">
                <a16:creationId xmlns:a16="http://schemas.microsoft.com/office/drawing/2014/main" id="{99991A7A-F32A-42A6-862C-D5CEC456C896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1196752"/>
            <a:ext cx="6858000" cy="55960"/>
            <a:chOff x="-123" y="990600"/>
            <a:chExt cx="9144123" cy="74613"/>
          </a:xfrm>
        </p:grpSpPr>
        <p:pic>
          <p:nvPicPr>
            <p:cNvPr id="25654" name="Picture 17" descr="BLULINE">
              <a:extLst>
                <a:ext uri="{FF2B5EF4-FFF2-40B4-BE49-F238E27FC236}">
                  <a16:creationId xmlns:a16="http://schemas.microsoft.com/office/drawing/2014/main" id="{0D026381-CCF9-49BC-B520-3DC823F67D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55" name="Line 18">
              <a:extLst>
                <a:ext uri="{FF2B5EF4-FFF2-40B4-BE49-F238E27FC236}">
                  <a16:creationId xmlns:a16="http://schemas.microsoft.com/office/drawing/2014/main" id="{A8ED2580-F475-4EED-9364-21DB25D959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100"/>
            </a:p>
          </p:txBody>
        </p:sp>
      </p:grpSp>
      <p:sp>
        <p:nvSpPr>
          <p:cNvPr id="25607" name="Rectangle 13">
            <a:extLst>
              <a:ext uri="{FF2B5EF4-FFF2-40B4-BE49-F238E27FC236}">
                <a16:creationId xmlns:a16="http://schemas.microsoft.com/office/drawing/2014/main" id="{5E558A01-F6F8-45A8-81BF-829C31C62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1484"/>
            <a:ext cx="93245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buFontTx/>
              <a:buNone/>
            </a:pPr>
            <a:r>
              <a:rPr lang="th-TH" altLang="en-US" sz="28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ผลการประเมินคุณภาพ </a:t>
            </a:r>
            <a:r>
              <a:rPr lang="en-US" altLang="en-US" sz="28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lang="th-TH" altLang="en-US" sz="28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มทร</a:t>
            </a:r>
            <a:r>
              <a:rPr lang="en-US" altLang="en-US" sz="28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th-TH" altLang="en-US" sz="28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ปีการศึกษา </a:t>
            </a:r>
            <a:r>
              <a:rPr lang="en-US" altLang="en-US" sz="28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2557 -2559</a:t>
            </a:r>
            <a:endParaRPr lang="th-TH" altLang="en-US" sz="2800" b="1" dirty="0">
              <a:solidFill>
                <a:srgbClr val="CC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7" name="Group 30">
            <a:extLst>
              <a:ext uri="{FF2B5EF4-FFF2-40B4-BE49-F238E27FC236}">
                <a16:creationId xmlns:a16="http://schemas.microsoft.com/office/drawing/2014/main" id="{48F774B9-842B-4521-8898-A25BEA63EF01}"/>
              </a:ext>
            </a:extLst>
          </p:cNvPr>
          <p:cNvGraphicFramePr>
            <a:graphicFrameLocks/>
          </p:cNvGraphicFramePr>
          <p:nvPr/>
        </p:nvGraphicFramePr>
        <p:xfrm>
          <a:off x="1631504" y="1484784"/>
          <a:ext cx="7344816" cy="5256584"/>
        </p:xfrm>
        <a:graphic>
          <a:graphicData uri="http://schemas.openxmlformats.org/drawingml/2006/table">
            <a:tbl>
              <a:tblPr/>
              <a:tblGrid>
                <a:gridCol w="4383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1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9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5034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มหาวิทยาลัย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คะแนน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2557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คะแนน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2558</a:t>
                      </a:r>
                      <a:endParaRPr kumimoji="0" lang="th-T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7BDAED">
                            <a:tint val="66000"/>
                            <a:satMod val="160000"/>
                          </a:srgbClr>
                        </a:gs>
                        <a:gs pos="50000">
                          <a:srgbClr val="7BDAED">
                            <a:tint val="44500"/>
                            <a:satMod val="160000"/>
                          </a:srgbClr>
                        </a:gs>
                        <a:gs pos="100000">
                          <a:srgbClr val="7BDAED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1. มทร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กรุงเทพ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3.44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3.68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 มทร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ตะวันออก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2.74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3.57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มทร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ธัญบุรี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3.76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4.47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 มทร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พระนคร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69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4.08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 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มทร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รัตนโกสินทร์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81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3.93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6.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มทร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ล้านนา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3.77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3.14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มทร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ศรีวิชัย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3.54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3.93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8.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มทร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สุวรรณภูมิ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3.54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3.94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9. 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มทร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อีสาน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3.53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3.74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756882D-8461-45E2-BCC4-FF9725541D68}"/>
              </a:ext>
            </a:extLst>
          </p:cNvPr>
          <p:cNvGraphicFramePr>
            <a:graphicFrameLocks noGrp="1"/>
          </p:cNvGraphicFramePr>
          <p:nvPr/>
        </p:nvGraphicFramePr>
        <p:xfrm>
          <a:off x="8976320" y="1484785"/>
          <a:ext cx="1440160" cy="5256583"/>
        </p:xfrm>
        <a:graphic>
          <a:graphicData uri="http://schemas.openxmlformats.org/drawingml/2006/table">
            <a:tbl>
              <a:tblPr/>
              <a:tblGrid>
                <a:gridCol w="1440160">
                  <a:extLst>
                    <a:ext uri="{9D8B030D-6E8A-4147-A177-3AD203B41FA5}">
                      <a16:colId xmlns:a16="http://schemas.microsoft.com/office/drawing/2014/main" val="1664594422"/>
                    </a:ext>
                  </a:extLst>
                </a:gridCol>
              </a:tblGrid>
              <a:tr h="105034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คะแนน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2559</a:t>
                      </a:r>
                      <a:endParaRPr kumimoji="0" lang="th-T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7BDAED">
                            <a:tint val="66000"/>
                            <a:satMod val="160000"/>
                          </a:srgbClr>
                        </a:gs>
                        <a:gs pos="50000">
                          <a:srgbClr val="7BDAED">
                            <a:tint val="44500"/>
                            <a:satMod val="160000"/>
                          </a:srgbClr>
                        </a:gs>
                        <a:gs pos="100000">
                          <a:srgbClr val="7BDAED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37247594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4.05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724817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4.08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79228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4.42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398720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4.16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004339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4.29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3519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3.27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430664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4.10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646287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3.76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163686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3.83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378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61552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E846854-A377-499C-8407-1EE6FAF5E642}"/>
              </a:ext>
            </a:extLst>
          </p:cNvPr>
          <p:cNvSpPr txBox="1"/>
          <p:nvPr/>
        </p:nvSpPr>
        <p:spPr>
          <a:xfrm>
            <a:off x="198783" y="106017"/>
            <a:ext cx="118739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ระบบประกันคุณภาพการศึกษา มหาวิทยาลัยเทคโนโลยีราชมงคลตะวันออก</a:t>
            </a: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4" name="Text Box 2">
            <a:extLst>
              <a:ext uri="{FF2B5EF4-FFF2-40B4-BE49-F238E27FC236}">
                <a16:creationId xmlns:a16="http://schemas.microsoft.com/office/drawing/2014/main" id="{08F304CE-4FEA-44F5-A597-798FD45D7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9417" y="957190"/>
            <a:ext cx="2038350" cy="1085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คณะกรรมการประกันคุณภาพ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 ประจำมหาวิทยาลัย (กปม</a:t>
            </a: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.</a:t>
            </a:r>
            <a:r>
              <a:rPr lang="th-TH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)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           อธิการบดี</a:t>
            </a: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         </a:t>
            </a:r>
            <a:r>
              <a:rPr lang="th-TH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    </a:t>
            </a: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(1)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45" name="Text Box 2">
            <a:extLst>
              <a:ext uri="{FF2B5EF4-FFF2-40B4-BE49-F238E27FC236}">
                <a16:creationId xmlns:a16="http://schemas.microsoft.com/office/drawing/2014/main" id="{AF8108E9-F6B4-44A3-9B16-26F5E25CF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692" y="966715"/>
            <a:ext cx="2543175" cy="1095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คณะกรรมการพัฒนาระบบประกันคุณภาพ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มหาวิทยาลัย (กพศ</a:t>
            </a: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.</a:t>
            </a:r>
            <a:r>
              <a:rPr lang="th-TH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)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         รองอธิการบดีด้านวิชาการ       </a:t>
            </a: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(2)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92B8751-2C13-4761-AFFD-EB75F1A76E73}"/>
              </a:ext>
            </a:extLst>
          </p:cNvPr>
          <p:cNvCxnSpPr/>
          <p:nvPr/>
        </p:nvCxnSpPr>
        <p:spPr>
          <a:xfrm>
            <a:off x="2849417" y="1623940"/>
            <a:ext cx="20478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3B704A3-E525-414C-85EC-00C93FB67B5F}"/>
              </a:ext>
            </a:extLst>
          </p:cNvPr>
          <p:cNvCxnSpPr/>
          <p:nvPr/>
        </p:nvCxnSpPr>
        <p:spPr>
          <a:xfrm flipV="1">
            <a:off x="5449742" y="1623940"/>
            <a:ext cx="2543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2">
            <a:extLst>
              <a:ext uri="{FF2B5EF4-FFF2-40B4-BE49-F238E27FC236}">
                <a16:creationId xmlns:a16="http://schemas.microsoft.com/office/drawing/2014/main" id="{5DA6F15A-36CB-42D5-BF01-97BE040A4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3467" y="950840"/>
            <a:ext cx="2543175" cy="1095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       สำนักงานประกันคุณภาพ (สนป</a:t>
            </a: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.</a:t>
            </a:r>
            <a:r>
              <a:rPr lang="th-TH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)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                    ผู้อำนวยการ            </a:t>
            </a: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(3)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1C60BEF-12C3-47D2-A6EC-815FF66683CC}"/>
              </a:ext>
            </a:extLst>
          </p:cNvPr>
          <p:cNvCxnSpPr/>
          <p:nvPr/>
        </p:nvCxnSpPr>
        <p:spPr>
          <a:xfrm flipV="1">
            <a:off x="8602517" y="1629020"/>
            <a:ext cx="2543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2">
            <a:extLst>
              <a:ext uri="{FF2B5EF4-FFF2-40B4-BE49-F238E27FC236}">
                <a16:creationId xmlns:a16="http://schemas.microsoft.com/office/drawing/2014/main" id="{3D57318F-7B25-4FE9-8038-7220545FC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8742" y="2566915"/>
            <a:ext cx="2933700" cy="1223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คณะกรรมการประกันคุณภาพ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คณะ/สถาบัน/หลักสูตร/สำนัก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         และส่วนงานต่างๆของมหาวิทยาลัย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th-TH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                    หัวหน้าส่วนงาน 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 </a:t>
            </a:r>
            <a:r>
              <a:rPr lang="th-TH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         (</a:t>
            </a:r>
            <a:r>
              <a:rPr lang="en-US" sz="16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4</a:t>
            </a:r>
            <a:r>
              <a:rPr lang="th-TH" sz="16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583DF6D-5371-4F50-B6C9-3ADE5BDE5E84}"/>
              </a:ext>
            </a:extLst>
          </p:cNvPr>
          <p:cNvCxnSpPr/>
          <p:nvPr/>
        </p:nvCxnSpPr>
        <p:spPr>
          <a:xfrm flipH="1">
            <a:off x="4687742" y="2852665"/>
            <a:ext cx="37147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2">
            <a:extLst>
              <a:ext uri="{FF2B5EF4-FFF2-40B4-BE49-F238E27FC236}">
                <a16:creationId xmlns:a16="http://schemas.microsoft.com/office/drawing/2014/main" id="{2C4F9BD1-B513-44A2-9685-CABBA0479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0292" y="2605015"/>
            <a:ext cx="2428875" cy="7340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กำกับติดตามและจัดทำรายงานการประเมินตนเองระดับหลักสูตร คณะ หน่วยงาน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A63FCF2-D722-4D15-83A7-8779DE790F52}"/>
              </a:ext>
            </a:extLst>
          </p:cNvPr>
          <p:cNvCxnSpPr/>
          <p:nvPr/>
        </p:nvCxnSpPr>
        <p:spPr>
          <a:xfrm flipV="1">
            <a:off x="5068742" y="3414640"/>
            <a:ext cx="2943225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Diamond 53">
            <a:extLst>
              <a:ext uri="{FF2B5EF4-FFF2-40B4-BE49-F238E27FC236}">
                <a16:creationId xmlns:a16="http://schemas.microsoft.com/office/drawing/2014/main" id="{E2321B22-2EB1-4738-AF75-D3FB6E8CE919}"/>
              </a:ext>
            </a:extLst>
          </p:cNvPr>
          <p:cNvSpPr/>
          <p:nvPr/>
        </p:nvSpPr>
        <p:spPr>
          <a:xfrm>
            <a:off x="2354752" y="4062340"/>
            <a:ext cx="2152650" cy="1371600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5" name="Text Box 2">
            <a:extLst>
              <a:ext uri="{FF2B5EF4-FFF2-40B4-BE49-F238E27FC236}">
                <a16:creationId xmlns:a16="http://schemas.microsoft.com/office/drawing/2014/main" id="{1DBB8E35-655F-49CC-825A-33DF32C67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442" y="5948290"/>
            <a:ext cx="2390775" cy="35580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  </a:t>
            </a:r>
            <a:r>
              <a:rPr lang="th-TH" sz="16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ผู้ตรวจประเมินภายนอกและภายใน </a:t>
            </a:r>
            <a:r>
              <a:rPr lang="en-US" sz="16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(5)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5216DE0-2A35-4CB7-A9A6-632650092EC0}"/>
              </a:ext>
            </a:extLst>
          </p:cNvPr>
          <p:cNvCxnSpPr/>
          <p:nvPr/>
        </p:nvCxnSpPr>
        <p:spPr>
          <a:xfrm flipV="1">
            <a:off x="3430442" y="5510140"/>
            <a:ext cx="0" cy="381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2725BD49-FF9E-4C71-B19F-F3C1775B5697}"/>
              </a:ext>
            </a:extLst>
          </p:cNvPr>
          <p:cNvCxnSpPr/>
          <p:nvPr/>
        </p:nvCxnSpPr>
        <p:spPr>
          <a:xfrm>
            <a:off x="3439967" y="3386065"/>
            <a:ext cx="9525" cy="609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 Box 2">
            <a:extLst>
              <a:ext uri="{FF2B5EF4-FFF2-40B4-BE49-F238E27FC236}">
                <a16:creationId xmlns:a16="http://schemas.microsoft.com/office/drawing/2014/main" id="{3CDA98FB-6A21-4320-AEE5-B924ECAE4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142" y="4481440"/>
            <a:ext cx="2647950" cy="4889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ส่งรายงานการประเมินตนเองต่อมหาวิทยาลัย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C511601-0529-4022-A533-859DFCB2A0AF}"/>
              </a:ext>
            </a:extLst>
          </p:cNvPr>
          <p:cNvCxnSpPr/>
          <p:nvPr/>
        </p:nvCxnSpPr>
        <p:spPr>
          <a:xfrm>
            <a:off x="4621067" y="4710040"/>
            <a:ext cx="50482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2">
            <a:extLst>
              <a:ext uri="{FF2B5EF4-FFF2-40B4-BE49-F238E27FC236}">
                <a16:creationId xmlns:a16="http://schemas.microsoft.com/office/drawing/2014/main" id="{6A911468-6FA6-4929-8EE5-4D9C04772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142" y="5913365"/>
            <a:ext cx="2647950" cy="4889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กรอกข้อมูลลงระบบ </a:t>
            </a: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CHE QA online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09FD5CF-BEF7-4118-B339-0D15290DBBA3}"/>
              </a:ext>
            </a:extLst>
          </p:cNvPr>
          <p:cNvCxnSpPr/>
          <p:nvPr/>
        </p:nvCxnSpPr>
        <p:spPr>
          <a:xfrm flipH="1" flipV="1">
            <a:off x="8297082" y="1890640"/>
            <a:ext cx="0" cy="2809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2E278E3A-4BEC-4EE5-9158-AC2269BC1B83}"/>
              </a:ext>
            </a:extLst>
          </p:cNvPr>
          <p:cNvCxnSpPr/>
          <p:nvPr/>
        </p:nvCxnSpPr>
        <p:spPr>
          <a:xfrm>
            <a:off x="9888392" y="2052565"/>
            <a:ext cx="0" cy="285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 Box 2">
            <a:extLst>
              <a:ext uri="{FF2B5EF4-FFF2-40B4-BE49-F238E27FC236}">
                <a16:creationId xmlns:a16="http://schemas.microsoft.com/office/drawing/2014/main" id="{72FAEBA1-3D9B-4440-B116-DDBC46A4A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8717" y="2262115"/>
            <a:ext cx="2390775" cy="5930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กำกับติดตามการดำเนินงานประกันคุณภาพ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ทุกส่วนงาน และรายงานต่อผู้บริหาร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64" name="Text Box 2">
            <a:extLst>
              <a:ext uri="{FF2B5EF4-FFF2-40B4-BE49-F238E27FC236}">
                <a16:creationId xmlns:a16="http://schemas.microsoft.com/office/drawing/2014/main" id="{4C406F30-B38F-47AD-8C9B-5BA144674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8242" y="3113015"/>
            <a:ext cx="2390775" cy="5930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รวบรวม วิเคราะห์ข้อมูล และจัดทำรายงานการประเมินตนเองระดับมหาวิทยาลัย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65" name="Diamond 64">
            <a:extLst>
              <a:ext uri="{FF2B5EF4-FFF2-40B4-BE49-F238E27FC236}">
                <a16:creationId xmlns:a16="http://schemas.microsoft.com/office/drawing/2014/main" id="{BD5BE8AF-916D-4466-AC12-F21A2782BFFA}"/>
              </a:ext>
            </a:extLst>
          </p:cNvPr>
          <p:cNvSpPr/>
          <p:nvPr/>
        </p:nvSpPr>
        <p:spPr>
          <a:xfrm>
            <a:off x="8831117" y="4881490"/>
            <a:ext cx="2152650" cy="800100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961BEC54-CBB5-449A-B83F-96A1049F2355}"/>
              </a:ext>
            </a:extLst>
          </p:cNvPr>
          <p:cNvCxnSpPr/>
          <p:nvPr/>
        </p:nvCxnSpPr>
        <p:spPr>
          <a:xfrm>
            <a:off x="9888392" y="2862190"/>
            <a:ext cx="0" cy="2571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 Box 2">
            <a:extLst>
              <a:ext uri="{FF2B5EF4-FFF2-40B4-BE49-F238E27FC236}">
                <a16:creationId xmlns:a16="http://schemas.microsoft.com/office/drawing/2014/main" id="{E82D4950-54ED-4D04-993C-3195DFF3A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6867" y="4043290"/>
            <a:ext cx="1685925" cy="590550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คณะกรรมการประเมินคุณภาพ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ระดับมหาวิทยาลัย </a:t>
            </a: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(6)</a:t>
            </a:r>
          </a:p>
        </p:txBody>
      </p:sp>
      <p:sp>
        <p:nvSpPr>
          <p:cNvPr id="68" name="Text Box 2">
            <a:extLst>
              <a:ext uri="{FF2B5EF4-FFF2-40B4-BE49-F238E27FC236}">
                <a16:creationId xmlns:a16="http://schemas.microsoft.com/office/drawing/2014/main" id="{BD3BBB39-CD1D-4EAA-8139-312B3AF35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9192" y="5945115"/>
            <a:ext cx="2647950" cy="4889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60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ส่งรายงานผลตรวจในระบบ </a:t>
            </a:r>
            <a:r>
              <a:rPr lang="en-US" sz="160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CHE QA online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5527A26-5CAA-40A6-ACFA-139EAE9D2099}"/>
              </a:ext>
            </a:extLst>
          </p:cNvPr>
          <p:cNvCxnSpPr/>
          <p:nvPr/>
        </p:nvCxnSpPr>
        <p:spPr>
          <a:xfrm>
            <a:off x="9930937" y="6434065"/>
            <a:ext cx="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0C7EBF6-49AA-45DD-8433-3AEE5633DF41}"/>
              </a:ext>
            </a:extLst>
          </p:cNvPr>
          <p:cNvCxnSpPr>
            <a:cxnSpLocks/>
          </p:cNvCxnSpPr>
          <p:nvPr/>
        </p:nvCxnSpPr>
        <p:spPr>
          <a:xfrm flipH="1">
            <a:off x="1338669" y="6691240"/>
            <a:ext cx="86063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F3B4659-444F-47EF-A4AC-0273C6EB89D0}"/>
              </a:ext>
            </a:extLst>
          </p:cNvPr>
          <p:cNvCxnSpPr/>
          <p:nvPr/>
        </p:nvCxnSpPr>
        <p:spPr>
          <a:xfrm flipV="1">
            <a:off x="8107217" y="1623940"/>
            <a:ext cx="419100" cy="95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19BCA72A-0E3E-4F37-A468-D41D860E8D57}"/>
              </a:ext>
            </a:extLst>
          </p:cNvPr>
          <p:cNvCxnSpPr/>
          <p:nvPr/>
        </p:nvCxnSpPr>
        <p:spPr>
          <a:xfrm flipV="1">
            <a:off x="4916342" y="1623940"/>
            <a:ext cx="495300" cy="95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93A2E09-E5C3-4AE2-8D0D-A60293B4BA81}"/>
              </a:ext>
            </a:extLst>
          </p:cNvPr>
          <p:cNvCxnSpPr/>
          <p:nvPr/>
        </p:nvCxnSpPr>
        <p:spPr>
          <a:xfrm>
            <a:off x="1868342" y="1654306"/>
            <a:ext cx="84772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EEBA8786-2E89-427D-AD6C-0CCCF1407F36}"/>
              </a:ext>
            </a:extLst>
          </p:cNvPr>
          <p:cNvCxnSpPr/>
          <p:nvPr/>
        </p:nvCxnSpPr>
        <p:spPr>
          <a:xfrm flipH="1" flipV="1">
            <a:off x="1944542" y="1147055"/>
            <a:ext cx="0" cy="571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C411C58F-F810-49EB-A668-36DD90B0E58B}"/>
              </a:ext>
            </a:extLst>
          </p:cNvPr>
          <p:cNvCxnSpPr/>
          <p:nvPr/>
        </p:nvCxnSpPr>
        <p:spPr>
          <a:xfrm>
            <a:off x="1935017" y="1157215"/>
            <a:ext cx="190500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A4D78C2-B393-4F18-BA67-6861F2E1F36E}"/>
              </a:ext>
            </a:extLst>
          </p:cNvPr>
          <p:cNvCxnSpPr/>
          <p:nvPr/>
        </p:nvCxnSpPr>
        <p:spPr>
          <a:xfrm flipH="1">
            <a:off x="2536362" y="1176265"/>
            <a:ext cx="179705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45BF16F-2BF7-4DC8-87CB-848134F8152E}"/>
              </a:ext>
            </a:extLst>
          </p:cNvPr>
          <p:cNvCxnSpPr/>
          <p:nvPr/>
        </p:nvCxnSpPr>
        <p:spPr>
          <a:xfrm>
            <a:off x="9892837" y="5696195"/>
            <a:ext cx="0" cy="2571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734DD73-7B4F-46DF-A184-FD0B71A62F30}"/>
              </a:ext>
            </a:extLst>
          </p:cNvPr>
          <p:cNvCxnSpPr/>
          <p:nvPr/>
        </p:nvCxnSpPr>
        <p:spPr>
          <a:xfrm>
            <a:off x="9892837" y="3734045"/>
            <a:ext cx="0" cy="2571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9D05BED5-1000-4A13-908B-8ACB5FADDB09}"/>
              </a:ext>
            </a:extLst>
          </p:cNvPr>
          <p:cNvCxnSpPr/>
          <p:nvPr/>
        </p:nvCxnSpPr>
        <p:spPr>
          <a:xfrm>
            <a:off x="9930937" y="4629395"/>
            <a:ext cx="0" cy="2571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9273F966-1CF3-4578-A368-76CED1F854E6}"/>
              </a:ext>
            </a:extLst>
          </p:cNvPr>
          <p:cNvCxnSpPr/>
          <p:nvPr/>
        </p:nvCxnSpPr>
        <p:spPr>
          <a:xfrm>
            <a:off x="6583217" y="2100190"/>
            <a:ext cx="0" cy="4476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B52D4C8-E5BB-4B15-BF95-35DF63E2BE93}"/>
              </a:ext>
            </a:extLst>
          </p:cNvPr>
          <p:cNvCxnSpPr/>
          <p:nvPr/>
        </p:nvCxnSpPr>
        <p:spPr>
          <a:xfrm>
            <a:off x="6583217" y="5071990"/>
            <a:ext cx="0" cy="7429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683A3ABE-2A88-4718-B70F-A47B2C61E95F}"/>
              </a:ext>
            </a:extLst>
          </p:cNvPr>
          <p:cNvCxnSpPr/>
          <p:nvPr/>
        </p:nvCxnSpPr>
        <p:spPr>
          <a:xfrm flipH="1">
            <a:off x="8040542" y="2566915"/>
            <a:ext cx="2286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CF50973-86EC-4DC1-A6DF-C566D5597C7C}"/>
              </a:ext>
            </a:extLst>
          </p:cNvPr>
          <p:cNvCxnSpPr/>
          <p:nvPr/>
        </p:nvCxnSpPr>
        <p:spPr>
          <a:xfrm>
            <a:off x="8307242" y="1890640"/>
            <a:ext cx="266700" cy="95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1D743AA3-AB72-40EA-A6D6-CC4D3539F45A}"/>
              </a:ext>
            </a:extLst>
          </p:cNvPr>
          <p:cNvSpPr txBox="1"/>
          <p:nvPr/>
        </p:nvSpPr>
        <p:spPr>
          <a:xfrm>
            <a:off x="8998227" y="4970390"/>
            <a:ext cx="1893610" cy="7258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62E6512-10E1-4112-9DE6-B33EAC22AB6E}"/>
              </a:ext>
            </a:extLst>
          </p:cNvPr>
          <p:cNvSpPr txBox="1"/>
          <p:nvPr/>
        </p:nvSpPr>
        <p:spPr>
          <a:xfrm>
            <a:off x="8998227" y="5093522"/>
            <a:ext cx="18936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ตรวจประเมินมหาวิทยาลัย</a:t>
            </a:r>
            <a:endParaRPr lang="en-US" sz="1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3A1E69A-B32F-47A9-BE2B-794BB1FF085F}"/>
              </a:ext>
            </a:extLst>
          </p:cNvPr>
          <p:cNvSpPr txBox="1"/>
          <p:nvPr/>
        </p:nvSpPr>
        <p:spPr>
          <a:xfrm>
            <a:off x="2615874" y="4465981"/>
            <a:ext cx="16380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ตรวจประเมินหลักสูตร คณะ หน่วยงาน</a:t>
            </a:r>
            <a:endParaRPr lang="en-US" sz="1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7" name="Text Box 2">
            <a:extLst>
              <a:ext uri="{FF2B5EF4-FFF2-40B4-BE49-F238E27FC236}">
                <a16:creationId xmlns:a16="http://schemas.microsoft.com/office/drawing/2014/main" id="{743C9283-2A67-4478-B218-47D0FCD4FB3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465117" y="1264395"/>
            <a:ext cx="1702435" cy="5930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สภามหาวิทยาลัย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th-TH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คณะกรรมการผู้ทรงคุณวุฒิ </a:t>
            </a: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(7)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F65E31AF-A084-4DAB-A596-969B9FFDD7EB}"/>
              </a:ext>
            </a:extLst>
          </p:cNvPr>
          <p:cNvCxnSpPr/>
          <p:nvPr/>
        </p:nvCxnSpPr>
        <p:spPr>
          <a:xfrm>
            <a:off x="1944542" y="1166740"/>
            <a:ext cx="18097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AA86025-1A7B-4E5C-9458-1867638852A5}"/>
              </a:ext>
            </a:extLst>
          </p:cNvPr>
          <p:cNvCxnSpPr/>
          <p:nvPr/>
        </p:nvCxnSpPr>
        <p:spPr>
          <a:xfrm>
            <a:off x="2612880" y="1176265"/>
            <a:ext cx="1889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0819AF03-4D56-4048-B7C8-41D1BC5A55FC}"/>
              </a:ext>
            </a:extLst>
          </p:cNvPr>
          <p:cNvCxnSpPr/>
          <p:nvPr/>
        </p:nvCxnSpPr>
        <p:spPr>
          <a:xfrm flipH="1">
            <a:off x="2626214" y="1176265"/>
            <a:ext cx="898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1366E01F-4C55-4EA2-937E-C55C0C341767}"/>
              </a:ext>
            </a:extLst>
          </p:cNvPr>
          <p:cNvCxnSpPr/>
          <p:nvPr/>
        </p:nvCxnSpPr>
        <p:spPr>
          <a:xfrm flipH="1">
            <a:off x="7973867" y="4700515"/>
            <a:ext cx="295275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74678F6E-868F-4E3E-99AD-1282F4D6AB9C}"/>
              </a:ext>
            </a:extLst>
          </p:cNvPr>
          <p:cNvCxnSpPr>
            <a:cxnSpLocks/>
          </p:cNvCxnSpPr>
          <p:nvPr/>
        </p:nvCxnSpPr>
        <p:spPr>
          <a:xfrm flipH="1">
            <a:off x="1338670" y="1665547"/>
            <a:ext cx="17083" cy="50256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BA213F71-FA51-435C-909D-A1DC6BBD441F}"/>
              </a:ext>
            </a:extLst>
          </p:cNvPr>
          <p:cNvCxnSpPr>
            <a:cxnSpLocks/>
          </p:cNvCxnSpPr>
          <p:nvPr/>
        </p:nvCxnSpPr>
        <p:spPr>
          <a:xfrm>
            <a:off x="1355753" y="1665547"/>
            <a:ext cx="58878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952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BFA19-5DD0-483E-A8C5-76A251AA2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4624"/>
            <a:ext cx="9144000" cy="1296144"/>
          </a:xfrm>
        </p:spPr>
        <p:txBody>
          <a:bodyPr/>
          <a:lstStyle/>
          <a:p>
            <a:pPr algn="ctr"/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ระบบกลไกการประกันคุณภาพหลักสูตร มทร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ตะวันออก</a:t>
            </a:r>
            <a:endParaRPr lang="en-US" dirty="0"/>
          </a:p>
        </p:txBody>
      </p:sp>
      <p:grpSp>
        <p:nvGrpSpPr>
          <p:cNvPr id="6" name="กลุ่ม 53">
            <a:extLst>
              <a:ext uri="{FF2B5EF4-FFF2-40B4-BE49-F238E27FC236}">
                <a16:creationId xmlns:a16="http://schemas.microsoft.com/office/drawing/2014/main" id="{5C369D0B-3B2F-4CDA-97D6-E1C517E237D7}"/>
              </a:ext>
            </a:extLst>
          </p:cNvPr>
          <p:cNvGrpSpPr/>
          <p:nvPr/>
        </p:nvGrpSpPr>
        <p:grpSpPr>
          <a:xfrm>
            <a:off x="1873890" y="1124745"/>
            <a:ext cx="8470582" cy="5563256"/>
            <a:chOff x="0" y="0"/>
            <a:chExt cx="9844100" cy="6983174"/>
          </a:xfrm>
        </p:grpSpPr>
        <p:cxnSp>
          <p:nvCxnSpPr>
            <p:cNvPr id="7" name="ลูกศรเชื่อมต่อแบบตรง 43">
              <a:extLst>
                <a:ext uri="{FF2B5EF4-FFF2-40B4-BE49-F238E27FC236}">
                  <a16:creationId xmlns:a16="http://schemas.microsoft.com/office/drawing/2014/main" id="{03049864-71D6-483E-82CC-792DC19C6FC1}"/>
                </a:ext>
              </a:extLst>
            </p:cNvPr>
            <p:cNvCxnSpPr/>
            <p:nvPr/>
          </p:nvCxnSpPr>
          <p:spPr>
            <a:xfrm>
              <a:off x="3859480" y="308759"/>
              <a:ext cx="39116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กลุ่ม 52">
              <a:extLst>
                <a:ext uri="{FF2B5EF4-FFF2-40B4-BE49-F238E27FC236}">
                  <a16:creationId xmlns:a16="http://schemas.microsoft.com/office/drawing/2014/main" id="{F8E24BDB-CC16-4735-AB23-B69E18847874}"/>
                </a:ext>
              </a:extLst>
            </p:cNvPr>
            <p:cNvGrpSpPr/>
            <p:nvPr/>
          </p:nvGrpSpPr>
          <p:grpSpPr>
            <a:xfrm>
              <a:off x="0" y="0"/>
              <a:ext cx="9844100" cy="6983174"/>
              <a:chOff x="0" y="0"/>
              <a:chExt cx="9844100" cy="6983174"/>
            </a:xfrm>
          </p:grpSpPr>
          <p:sp>
            <p:nvSpPr>
              <p:cNvPr id="9" name="สี่เหลี่ยมผืนผ้า 2">
                <a:extLst>
                  <a:ext uri="{FF2B5EF4-FFF2-40B4-BE49-F238E27FC236}">
                    <a16:creationId xmlns:a16="http://schemas.microsoft.com/office/drawing/2014/main" id="{E0D06295-5CDF-4EDB-961C-272EA03F2B90}"/>
                  </a:ext>
                </a:extLst>
              </p:cNvPr>
              <p:cNvSpPr/>
              <p:nvPr/>
            </p:nvSpPr>
            <p:spPr>
              <a:xfrm>
                <a:off x="629392" y="142504"/>
                <a:ext cx="1367790" cy="380365"/>
              </a:xfrm>
              <a:prstGeom prst="rect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>
                    <a:ea typeface="Calibri" panose="020F0502020204030204" pitchFamily="34" charset="0"/>
                    <a:cs typeface="Cordia New" panose="020B0304020202020204" pitchFamily="34" charset="-34"/>
                  </a:rPr>
                  <a:t>สภามหาวิทยาลัย</a:t>
                </a:r>
                <a:endParaRPr lang="en-US" sz="1100"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10" name="สี่เหลี่ยมผืนผ้า 3">
                <a:extLst>
                  <a:ext uri="{FF2B5EF4-FFF2-40B4-BE49-F238E27FC236}">
                    <a16:creationId xmlns:a16="http://schemas.microsoft.com/office/drawing/2014/main" id="{D12F5049-225B-40DF-8711-9E2A8CBAD089}"/>
                  </a:ext>
                </a:extLst>
              </p:cNvPr>
              <p:cNvSpPr/>
              <p:nvPr/>
            </p:nvSpPr>
            <p:spPr>
              <a:xfrm>
                <a:off x="154379" y="902525"/>
                <a:ext cx="2351232" cy="688340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คณะ/สำนัก ที่จัดการเรียนการสอน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คณบดี/ผู้อำนวยการ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grpSp>
            <p:nvGrpSpPr>
              <p:cNvPr id="11" name="กลุ่ม 13">
                <a:extLst>
                  <a:ext uri="{FF2B5EF4-FFF2-40B4-BE49-F238E27FC236}">
                    <a16:creationId xmlns:a16="http://schemas.microsoft.com/office/drawing/2014/main" id="{0AA8D54D-4680-4C09-9620-7AF15F287A55}"/>
                  </a:ext>
                </a:extLst>
              </p:cNvPr>
              <p:cNvGrpSpPr/>
              <p:nvPr/>
            </p:nvGrpSpPr>
            <p:grpSpPr>
              <a:xfrm>
                <a:off x="154377" y="1995055"/>
                <a:ext cx="2505140" cy="1801186"/>
                <a:chOff x="-1" y="0"/>
                <a:chExt cx="1457610" cy="1801322"/>
              </a:xfrm>
            </p:grpSpPr>
            <p:sp>
              <p:nvSpPr>
                <p:cNvPr id="42" name="สี่เหลี่ยมผืนผ้า 4">
                  <a:extLst>
                    <a:ext uri="{FF2B5EF4-FFF2-40B4-BE49-F238E27FC236}">
                      <a16:creationId xmlns:a16="http://schemas.microsoft.com/office/drawing/2014/main" id="{EA4A6BFB-CB41-47CD-9B3F-87DF0A1AF35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367790" cy="759460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400" dirty="0">
                      <a:latin typeface="Calibri" panose="020F0502020204030204" pitchFamily="34" charset="0"/>
                      <a:ea typeface="Calibri" panose="020F0502020204030204" pitchFamily="34" charset="0"/>
                      <a:cs typeface="Cordia New" panose="020B0304020202020204" pitchFamily="34" charset="-34"/>
                    </a:rPr>
                    <a:t>กำกับติดตาม การบริหารและประกันคุณภาพหลักสูตรของคณะ/สถาบัน</a:t>
                  </a:r>
                  <a:endParaRPr lang="en-US" sz="11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43" name="สี่เหลี่ยมผืนผ้า 5">
                  <a:extLst>
                    <a:ext uri="{FF2B5EF4-FFF2-40B4-BE49-F238E27FC236}">
                      <a16:creationId xmlns:a16="http://schemas.microsoft.com/office/drawing/2014/main" id="{59DF00E8-4B1E-4160-8DCF-528E32DFFAE6}"/>
                    </a:ext>
                  </a:extLst>
                </p:cNvPr>
                <p:cNvSpPr/>
                <p:nvPr/>
              </p:nvSpPr>
              <p:spPr>
                <a:xfrm>
                  <a:off x="-1" y="1029798"/>
                  <a:ext cx="1457610" cy="771524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400">
                      <a:latin typeface="Calibri" panose="020F0502020204030204" pitchFamily="34" charset="0"/>
                      <a:ea typeface="Calibri" panose="020F0502020204030204" pitchFamily="34" charset="0"/>
                      <a:cs typeface="Cordia New" panose="020B0304020202020204" pitchFamily="34" charset="-34"/>
                    </a:rPr>
                    <a:t>รองคณบดีฝ่ายวิชาการ              คณะกรรมการประกันคุณภาพระดับคณะ</a:t>
                  </a:r>
                  <a:endParaRPr lang="en-US" sz="110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endParaRPr>
                </a:p>
              </p:txBody>
            </p:sp>
          </p:grpSp>
          <p:sp>
            <p:nvSpPr>
              <p:cNvPr id="12" name="สี่เหลี่ยมผืนผ้า 7">
                <a:extLst>
                  <a:ext uri="{FF2B5EF4-FFF2-40B4-BE49-F238E27FC236}">
                    <a16:creationId xmlns:a16="http://schemas.microsoft.com/office/drawing/2014/main" id="{53151E3B-795C-4A89-AD00-DD48FD930F44}"/>
                  </a:ext>
                </a:extLst>
              </p:cNvPr>
              <p:cNvSpPr/>
              <p:nvPr/>
            </p:nvSpPr>
            <p:spPr>
              <a:xfrm>
                <a:off x="4251366" y="0"/>
                <a:ext cx="1875790" cy="521970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รองอธิการบดีด้านวิชาการ</a:t>
                </a:r>
                <a:endParaRPr lang="en-US" sz="110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13" name="สี่เหลี่ยมผืนผ้า 8">
                <a:extLst>
                  <a:ext uri="{FF2B5EF4-FFF2-40B4-BE49-F238E27FC236}">
                    <a16:creationId xmlns:a16="http://schemas.microsoft.com/office/drawing/2014/main" id="{FBC10AFD-0075-4DC4-93C4-27EE1B53841C}"/>
                  </a:ext>
                </a:extLst>
              </p:cNvPr>
              <p:cNvSpPr/>
              <p:nvPr/>
            </p:nvSpPr>
            <p:spPr>
              <a:xfrm>
                <a:off x="4180114" y="1805050"/>
                <a:ext cx="2042160" cy="914400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กำกับติดตาม ส่งเสริมสนับสนุนการบริหารและประกันคุณภาพหลักสูตร</a:t>
                </a:r>
                <a:endParaRPr lang="en-US" sz="110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14" name="สี่เหลี่ยมผืนผ้า 9">
                <a:extLst>
                  <a:ext uri="{FF2B5EF4-FFF2-40B4-BE49-F238E27FC236}">
                    <a16:creationId xmlns:a16="http://schemas.microsoft.com/office/drawing/2014/main" id="{F06FA56B-9790-4D43-BAE2-99D3CA8797CF}"/>
                  </a:ext>
                </a:extLst>
              </p:cNvPr>
              <p:cNvSpPr/>
              <p:nvPr/>
            </p:nvSpPr>
            <p:spPr>
              <a:xfrm>
                <a:off x="4368664" y="819398"/>
                <a:ext cx="1709647" cy="629285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สำนักส่งเสริมวิชาการ</a:t>
                </a:r>
                <a:endParaRPr lang="en-US" sz="14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  <a:p>
                <a:pPr algn="ctr"/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และงานทะเบียน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15" name="สี่เหลี่ยมผืนผ้า 10">
                <a:extLst>
                  <a:ext uri="{FF2B5EF4-FFF2-40B4-BE49-F238E27FC236}">
                    <a16:creationId xmlns:a16="http://schemas.microsoft.com/office/drawing/2014/main" id="{B7E50765-59DE-4E83-9696-2904DBF0C01B}"/>
                  </a:ext>
                </a:extLst>
              </p:cNvPr>
              <p:cNvSpPr/>
              <p:nvPr/>
            </p:nvSpPr>
            <p:spPr>
              <a:xfrm>
                <a:off x="4085111" y="3111335"/>
                <a:ext cx="2208703" cy="1175385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สำนักงานประกันคุณภาพ                 กำกับ ติดตาม ส่งเสริมสนับสนุน                การดำเนินงานประกันคุณภาพการศึกษา</a:t>
                </a:r>
                <a:endParaRPr lang="en-US" sz="110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16" name="สี่เหลี่ยมผืนผ้า 11">
                <a:extLst>
                  <a:ext uri="{FF2B5EF4-FFF2-40B4-BE49-F238E27FC236}">
                    <a16:creationId xmlns:a16="http://schemas.microsoft.com/office/drawing/2014/main" id="{06B189CA-A83C-48B4-B9C4-5E93988F8D65}"/>
                  </a:ext>
                </a:extLst>
              </p:cNvPr>
              <p:cNvSpPr/>
              <p:nvPr/>
            </p:nvSpPr>
            <p:spPr>
              <a:xfrm>
                <a:off x="154379" y="4109355"/>
                <a:ext cx="2350770" cy="771526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หลักสูตรปริญญาตรี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ผู้รับผิดชอบ/อาจารย์ประจำหลักสูตร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17" name="สี่เหลี่ยมผืนผ้า 12">
                <a:extLst>
                  <a:ext uri="{FF2B5EF4-FFF2-40B4-BE49-F238E27FC236}">
                    <a16:creationId xmlns:a16="http://schemas.microsoft.com/office/drawing/2014/main" id="{2C1419B5-B479-48B8-8E72-E06C35A473C7}"/>
                  </a:ext>
                </a:extLst>
              </p:cNvPr>
              <p:cNvSpPr/>
              <p:nvPr/>
            </p:nvSpPr>
            <p:spPr>
              <a:xfrm>
                <a:off x="154379" y="5152041"/>
                <a:ext cx="2350135" cy="771526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กำกับติดตามการบริหาร                         และประกันคุณภาพหลักสูตร</a:t>
                </a:r>
                <a:endParaRPr lang="en-US" sz="110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18" name="แผนผังลําดับงาน: การตัดสินใจ 14">
                <a:extLst>
                  <a:ext uri="{FF2B5EF4-FFF2-40B4-BE49-F238E27FC236}">
                    <a16:creationId xmlns:a16="http://schemas.microsoft.com/office/drawing/2014/main" id="{8FB58238-8EC4-4A03-8721-B90E5CC86001}"/>
                  </a:ext>
                </a:extLst>
              </p:cNvPr>
              <p:cNvSpPr/>
              <p:nvPr/>
            </p:nvSpPr>
            <p:spPr>
              <a:xfrm>
                <a:off x="4310743" y="4643252"/>
                <a:ext cx="1804670" cy="1175385"/>
              </a:xfrm>
              <a:prstGeom prst="flowChartDecision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>
                    <a:ea typeface="Calibri" panose="020F0502020204030204" pitchFamily="34" charset="0"/>
                    <a:cs typeface="Cordia New" panose="020B0304020202020204" pitchFamily="34" charset="-34"/>
                  </a:rPr>
                  <a:t>ตรวจประเมินหลักสูตร</a:t>
                </a:r>
                <a:endParaRPr lang="en-US" sz="1100"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19" name="สี่เหลี่ยมผืนผ้า 15">
                <a:extLst>
                  <a:ext uri="{FF2B5EF4-FFF2-40B4-BE49-F238E27FC236}">
                    <a16:creationId xmlns:a16="http://schemas.microsoft.com/office/drawing/2014/main" id="{3C925400-4A55-4B88-B61F-1DFB264B0835}"/>
                  </a:ext>
                </a:extLst>
              </p:cNvPr>
              <p:cNvSpPr/>
              <p:nvPr/>
            </p:nvSpPr>
            <p:spPr>
              <a:xfrm>
                <a:off x="3966357" y="6139542"/>
                <a:ext cx="2614040" cy="843632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รายงานผลต่อคณะกรรมการระดับสถาบัน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20" name="สี่เหลี่ยมผืนผ้า 16">
                <a:extLst>
                  <a:ext uri="{FF2B5EF4-FFF2-40B4-BE49-F238E27FC236}">
                    <a16:creationId xmlns:a16="http://schemas.microsoft.com/office/drawing/2014/main" id="{8A0AF3A9-DDF9-4661-A849-D2A9CEF5A3A1}"/>
                  </a:ext>
                </a:extLst>
              </p:cNvPr>
              <p:cNvSpPr/>
              <p:nvPr/>
            </p:nvSpPr>
            <p:spPr>
              <a:xfrm>
                <a:off x="7493330" y="831273"/>
                <a:ext cx="2279650" cy="830580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บัณฑิตศึกษา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  <a:p>
                <a:pPr algn="ctr"/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คณะกรรมการบัณฑิตศึกษา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21" name="สี่เหลี่ยมผืนผ้า 6">
                <a:extLst>
                  <a:ext uri="{FF2B5EF4-FFF2-40B4-BE49-F238E27FC236}">
                    <a16:creationId xmlns:a16="http://schemas.microsoft.com/office/drawing/2014/main" id="{DC50277F-81D6-4D1C-BEA3-7E587C3EE692}"/>
                  </a:ext>
                </a:extLst>
              </p:cNvPr>
              <p:cNvSpPr/>
              <p:nvPr/>
            </p:nvSpPr>
            <p:spPr>
              <a:xfrm>
                <a:off x="2683823" y="15190"/>
                <a:ext cx="1175385" cy="798290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4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  <a:p>
                <a:pPr algn="ctr"/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สภาวิชาการอธิการบดี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 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22" name="สี่เหลี่ยมผืนผ้า 19">
                <a:extLst>
                  <a:ext uri="{FF2B5EF4-FFF2-40B4-BE49-F238E27FC236}">
                    <a16:creationId xmlns:a16="http://schemas.microsoft.com/office/drawing/2014/main" id="{CF3A7C61-8C27-4F5D-B2AC-E61E75C9D227}"/>
                  </a:ext>
                </a:extLst>
              </p:cNvPr>
              <p:cNvSpPr/>
              <p:nvPr/>
            </p:nvSpPr>
            <p:spPr>
              <a:xfrm>
                <a:off x="7308318" y="2042557"/>
                <a:ext cx="2464662" cy="748030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คณะที่จัดการศึกษาระดับบัณฑิตศึกษา</a:t>
                </a:r>
                <a:endParaRPr lang="en-US" sz="110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23" name="สี่เหลี่ยมผืนผ้า 20">
                <a:extLst>
                  <a:ext uri="{FF2B5EF4-FFF2-40B4-BE49-F238E27FC236}">
                    <a16:creationId xmlns:a16="http://schemas.microsoft.com/office/drawing/2014/main" id="{0624F6C7-17B0-4652-839A-0141649A4968}"/>
                  </a:ext>
                </a:extLst>
              </p:cNvPr>
              <p:cNvSpPr/>
              <p:nvPr/>
            </p:nvSpPr>
            <p:spPr>
              <a:xfrm>
                <a:off x="6998837" y="3301340"/>
                <a:ext cx="2845263" cy="748030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หลักสูตรบัณฑิตศึกษา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  <a:p>
                <a:r>
                  <a:rPr lang="th-TH" sz="1400" dirty="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ผู้รับผิดขอบหลักสูตร/อาจารย์ประจำหลักสูตร</a:t>
                </a:r>
                <a:endParaRPr lang="en-US" sz="1100" dirty="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sp>
            <p:nvSpPr>
              <p:cNvPr id="24" name="สี่เหลี่ยมผืนผ้า 21">
                <a:extLst>
                  <a:ext uri="{FF2B5EF4-FFF2-40B4-BE49-F238E27FC236}">
                    <a16:creationId xmlns:a16="http://schemas.microsoft.com/office/drawing/2014/main" id="{DF583A9E-2513-4A48-9092-6CB06E30336B}"/>
                  </a:ext>
                </a:extLst>
              </p:cNvPr>
              <p:cNvSpPr/>
              <p:nvPr/>
            </p:nvSpPr>
            <p:spPr>
              <a:xfrm>
                <a:off x="7564582" y="4904509"/>
                <a:ext cx="2279015" cy="748030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>
                    <a:latin typeface="Calibri" panose="020F0502020204030204" pitchFamily="34" charset="0"/>
                    <a:ea typeface="Calibri" panose="020F0502020204030204" pitchFamily="34" charset="0"/>
                    <a:cs typeface="Cordia New" panose="020B0304020202020204" pitchFamily="34" charset="-34"/>
                  </a:rPr>
                  <a:t>กำกับติดตามการบริหารและประกันคุณภาพหลักสูตร</a:t>
                </a:r>
                <a:endParaRPr lang="en-US" sz="1100">
                  <a:latin typeface="Calibri" panose="020F0502020204030204" pitchFamily="34" charset="0"/>
                  <a:ea typeface="Calibri" panose="020F0502020204030204" pitchFamily="34" charset="0"/>
                  <a:cs typeface="Cordia New" panose="020B0304020202020204" pitchFamily="34" charset="-34"/>
                </a:endParaRPr>
              </a:p>
            </p:txBody>
          </p:sp>
          <p:cxnSp>
            <p:nvCxnSpPr>
              <p:cNvPr id="25" name="ลูกศรเชื่อมต่อแบบตรง 22">
                <a:extLst>
                  <a:ext uri="{FF2B5EF4-FFF2-40B4-BE49-F238E27FC236}">
                    <a16:creationId xmlns:a16="http://schemas.microsoft.com/office/drawing/2014/main" id="{6B862884-27E5-4456-9C41-582BE8DDF18D}"/>
                  </a:ext>
                </a:extLst>
              </p:cNvPr>
              <p:cNvCxnSpPr/>
              <p:nvPr/>
            </p:nvCxnSpPr>
            <p:spPr>
              <a:xfrm>
                <a:off x="0" y="296883"/>
                <a:ext cx="629392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ตัวเชื่อมต่อตรง 23">
                <a:extLst>
                  <a:ext uri="{FF2B5EF4-FFF2-40B4-BE49-F238E27FC236}">
                    <a16:creationId xmlns:a16="http://schemas.microsoft.com/office/drawing/2014/main" id="{3A5DE0C4-CEF4-4D27-8C33-65D7E084F9CE}"/>
                  </a:ext>
                </a:extLst>
              </p:cNvPr>
              <p:cNvCxnSpPr/>
              <p:nvPr/>
            </p:nvCxnSpPr>
            <p:spPr>
              <a:xfrm>
                <a:off x="0" y="296883"/>
                <a:ext cx="0" cy="6043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ตัวเชื่อมต่อตรง 24">
                <a:extLst>
                  <a:ext uri="{FF2B5EF4-FFF2-40B4-BE49-F238E27FC236}">
                    <a16:creationId xmlns:a16="http://schemas.microsoft.com/office/drawing/2014/main" id="{9D488AD9-74A8-4DB5-AFBE-972C9C605FBF}"/>
                  </a:ext>
                </a:extLst>
              </p:cNvPr>
              <p:cNvCxnSpPr/>
              <p:nvPr/>
            </p:nvCxnSpPr>
            <p:spPr>
              <a:xfrm>
                <a:off x="0" y="6341424"/>
                <a:ext cx="396621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ลูกศรเชื่อมต่อแบบตรง 26">
                <a:extLst>
                  <a:ext uri="{FF2B5EF4-FFF2-40B4-BE49-F238E27FC236}">
                    <a16:creationId xmlns:a16="http://schemas.microsoft.com/office/drawing/2014/main" id="{2B047018-CDBE-4C80-BC4D-786F661D6B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70659" y="1661854"/>
                <a:ext cx="11876" cy="321327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29" name="ลูกศรเชื่อมต่อแบบตรง 27">
                <a:extLst>
                  <a:ext uri="{FF2B5EF4-FFF2-40B4-BE49-F238E27FC236}">
                    <a16:creationId xmlns:a16="http://schemas.microsoft.com/office/drawing/2014/main" id="{F2ABC4FE-FFD7-4CC3-BED1-1E20B859FBC7}"/>
                  </a:ext>
                </a:extLst>
              </p:cNvPr>
              <p:cNvCxnSpPr/>
              <p:nvPr/>
            </p:nvCxnSpPr>
            <p:spPr>
              <a:xfrm>
                <a:off x="1270659" y="3796240"/>
                <a:ext cx="0" cy="261258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30" name="ลูกศรเชื่อมต่อแบบตรง 28">
                <a:extLst>
                  <a:ext uri="{FF2B5EF4-FFF2-40B4-BE49-F238E27FC236}">
                    <a16:creationId xmlns:a16="http://schemas.microsoft.com/office/drawing/2014/main" id="{F56AEEC7-D8F3-457A-8365-3A6C7E26F3C5}"/>
                  </a:ext>
                </a:extLst>
              </p:cNvPr>
              <p:cNvCxnSpPr/>
              <p:nvPr/>
            </p:nvCxnSpPr>
            <p:spPr>
              <a:xfrm>
                <a:off x="1270659" y="4890783"/>
                <a:ext cx="0" cy="261258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31" name="ลูกศรเชื่อมต่อแบบตรง 29">
                <a:extLst>
                  <a:ext uri="{FF2B5EF4-FFF2-40B4-BE49-F238E27FC236}">
                    <a16:creationId xmlns:a16="http://schemas.microsoft.com/office/drawing/2014/main" id="{261768C5-0C13-40B6-A108-5D1CC10F2BD0}"/>
                  </a:ext>
                </a:extLst>
              </p:cNvPr>
              <p:cNvCxnSpPr/>
              <p:nvPr/>
            </p:nvCxnSpPr>
            <p:spPr>
              <a:xfrm>
                <a:off x="2505693" y="5248894"/>
                <a:ext cx="170942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ลูกศรเชื่อมต่อแบบตรง 30">
                <a:extLst>
                  <a:ext uri="{FF2B5EF4-FFF2-40B4-BE49-F238E27FC236}">
                    <a16:creationId xmlns:a16="http://schemas.microsoft.com/office/drawing/2014/main" id="{9B04A65A-D3C4-4836-B295-94C952ED254D}"/>
                  </a:ext>
                </a:extLst>
              </p:cNvPr>
              <p:cNvCxnSpPr/>
              <p:nvPr/>
            </p:nvCxnSpPr>
            <p:spPr>
              <a:xfrm flipH="1">
                <a:off x="6163293" y="5248894"/>
                <a:ext cx="1401445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ลูกศรเชื่อมต่อแบบตรง 31">
                <a:extLst>
                  <a:ext uri="{FF2B5EF4-FFF2-40B4-BE49-F238E27FC236}">
                    <a16:creationId xmlns:a16="http://schemas.microsoft.com/office/drawing/2014/main" id="{DCA29878-6A89-4A16-8CFF-C3E4F23A6BD7}"/>
                  </a:ext>
                </a:extLst>
              </p:cNvPr>
              <p:cNvCxnSpPr/>
              <p:nvPr/>
            </p:nvCxnSpPr>
            <p:spPr>
              <a:xfrm>
                <a:off x="5189517" y="522514"/>
                <a:ext cx="0" cy="30861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ลูกศรเชื่อมต่อแบบตรง 32">
                <a:extLst>
                  <a:ext uri="{FF2B5EF4-FFF2-40B4-BE49-F238E27FC236}">
                    <a16:creationId xmlns:a16="http://schemas.microsoft.com/office/drawing/2014/main" id="{06FBDA45-74D3-4669-B76D-4BF1D6D30D7D}"/>
                  </a:ext>
                </a:extLst>
              </p:cNvPr>
              <p:cNvCxnSpPr/>
              <p:nvPr/>
            </p:nvCxnSpPr>
            <p:spPr>
              <a:xfrm>
                <a:off x="5189517" y="1460665"/>
                <a:ext cx="0" cy="30861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35" name="ตัวเชื่อมต่อตรง 35">
                <a:extLst>
                  <a:ext uri="{FF2B5EF4-FFF2-40B4-BE49-F238E27FC236}">
                    <a16:creationId xmlns:a16="http://schemas.microsoft.com/office/drawing/2014/main" id="{893D4FE4-E608-4029-9499-805640048B1E}"/>
                  </a:ext>
                </a:extLst>
              </p:cNvPr>
              <p:cNvCxnSpPr/>
              <p:nvPr/>
            </p:nvCxnSpPr>
            <p:spPr>
              <a:xfrm>
                <a:off x="6139543" y="296883"/>
                <a:ext cx="244602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ลูกศรเชื่อมต่อแบบตรง 36">
                <a:extLst>
                  <a:ext uri="{FF2B5EF4-FFF2-40B4-BE49-F238E27FC236}">
                    <a16:creationId xmlns:a16="http://schemas.microsoft.com/office/drawing/2014/main" id="{9761FA7F-BBEA-4B5E-AD48-27579852ABEF}"/>
                  </a:ext>
                </a:extLst>
              </p:cNvPr>
              <p:cNvCxnSpPr/>
              <p:nvPr/>
            </p:nvCxnSpPr>
            <p:spPr>
              <a:xfrm>
                <a:off x="8597735" y="296883"/>
                <a:ext cx="0" cy="534035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37" name="ลูกศรเชื่อมต่อแบบตรง 38">
                <a:extLst>
                  <a:ext uri="{FF2B5EF4-FFF2-40B4-BE49-F238E27FC236}">
                    <a16:creationId xmlns:a16="http://schemas.microsoft.com/office/drawing/2014/main" id="{5243A2A3-FDB2-400E-938F-DE2ABAD4960D}"/>
                  </a:ext>
                </a:extLst>
              </p:cNvPr>
              <p:cNvCxnSpPr/>
              <p:nvPr/>
            </p:nvCxnSpPr>
            <p:spPr>
              <a:xfrm>
                <a:off x="8633361" y="2790701"/>
                <a:ext cx="0" cy="48641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38" name="ลูกศรเชื่อมต่อแบบตรง 39">
                <a:extLst>
                  <a:ext uri="{FF2B5EF4-FFF2-40B4-BE49-F238E27FC236}">
                    <a16:creationId xmlns:a16="http://schemas.microsoft.com/office/drawing/2014/main" id="{A3D695EB-059C-4FF3-AB05-D8F608BDD7B6}"/>
                  </a:ext>
                </a:extLst>
              </p:cNvPr>
              <p:cNvCxnSpPr/>
              <p:nvPr/>
            </p:nvCxnSpPr>
            <p:spPr>
              <a:xfrm>
                <a:off x="8645236" y="4049486"/>
                <a:ext cx="0" cy="771525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39" name="ลูกศรเชื่อมต่อแบบตรง 41">
                <a:extLst>
                  <a:ext uri="{FF2B5EF4-FFF2-40B4-BE49-F238E27FC236}">
                    <a16:creationId xmlns:a16="http://schemas.microsoft.com/office/drawing/2014/main" id="{3AE3BF2C-85FC-4E69-BE45-58137CA40313}"/>
                  </a:ext>
                </a:extLst>
              </p:cNvPr>
              <p:cNvCxnSpPr/>
              <p:nvPr/>
            </p:nvCxnSpPr>
            <p:spPr>
              <a:xfrm>
                <a:off x="5213267" y="5830785"/>
                <a:ext cx="0" cy="30861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40" name="ลูกศรเชื่อมต่อแบบตรง 42">
                <a:extLst>
                  <a:ext uri="{FF2B5EF4-FFF2-40B4-BE49-F238E27FC236}">
                    <a16:creationId xmlns:a16="http://schemas.microsoft.com/office/drawing/2014/main" id="{4C017AE1-D409-4C6D-9075-0032894773CE}"/>
                  </a:ext>
                </a:extLst>
              </p:cNvPr>
              <p:cNvCxnSpPr/>
              <p:nvPr/>
            </p:nvCxnSpPr>
            <p:spPr>
              <a:xfrm>
                <a:off x="1995054" y="296883"/>
                <a:ext cx="686641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ลูกศรเชื่อมต่อแบบตรง 48">
                <a:extLst>
                  <a:ext uri="{FF2B5EF4-FFF2-40B4-BE49-F238E27FC236}">
                    <a16:creationId xmlns:a16="http://schemas.microsoft.com/office/drawing/2014/main" id="{F958F1BE-BF40-4E94-9ABF-EC14B4275A71}"/>
                  </a:ext>
                </a:extLst>
              </p:cNvPr>
              <p:cNvCxnSpPr/>
              <p:nvPr/>
            </p:nvCxnSpPr>
            <p:spPr>
              <a:xfrm>
                <a:off x="8621485" y="1662546"/>
                <a:ext cx="0" cy="38001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</p:grpSp>
      </p:grpSp>
      <p:cxnSp>
        <p:nvCxnSpPr>
          <p:cNvPr id="44" name="ลูกศรเชื่อมต่อแบบตรง 27">
            <a:extLst>
              <a:ext uri="{FF2B5EF4-FFF2-40B4-BE49-F238E27FC236}">
                <a16:creationId xmlns:a16="http://schemas.microsoft.com/office/drawing/2014/main" id="{3796DFA6-C656-45D5-9261-0E70BB0F5BB2}"/>
              </a:ext>
            </a:extLst>
          </p:cNvPr>
          <p:cNvCxnSpPr/>
          <p:nvPr/>
        </p:nvCxnSpPr>
        <p:spPr>
          <a:xfrm>
            <a:off x="2999656" y="3284985"/>
            <a:ext cx="0" cy="208135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46" name="ตัวเชื่อมต่อหักมุม 49">
            <a:extLst>
              <a:ext uri="{FF2B5EF4-FFF2-40B4-BE49-F238E27FC236}">
                <a16:creationId xmlns:a16="http://schemas.microsoft.com/office/drawing/2014/main" id="{7058227C-2D94-46CB-935C-6FF29CA34E00}"/>
              </a:ext>
            </a:extLst>
          </p:cNvPr>
          <p:cNvCxnSpPr>
            <a:cxnSpLocks/>
            <a:stCxn id="13" idx="1"/>
          </p:cNvCxnSpPr>
          <p:nvPr/>
        </p:nvCxnSpPr>
        <p:spPr>
          <a:xfrm rot="10800000">
            <a:off x="3994125" y="1964373"/>
            <a:ext cx="1476640" cy="962630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ลูกศรเชื่อมต่อแบบตรง 40">
            <a:extLst>
              <a:ext uri="{FF2B5EF4-FFF2-40B4-BE49-F238E27FC236}">
                <a16:creationId xmlns:a16="http://schemas.microsoft.com/office/drawing/2014/main" id="{D2C9F3B0-B0D5-497C-AFE7-A9B5FB1D20B7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6333981" y="3319127"/>
            <a:ext cx="5303" cy="28431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ลูกศรเชื่อมต่อแบบตรง 34">
            <a:extLst>
              <a:ext uri="{FF2B5EF4-FFF2-40B4-BE49-F238E27FC236}">
                <a16:creationId xmlns:a16="http://schemas.microsoft.com/office/drawing/2014/main" id="{16BEE3C2-B728-4B44-B761-6F0C3ECEA811}"/>
              </a:ext>
            </a:extLst>
          </p:cNvPr>
          <p:cNvCxnSpPr>
            <a:cxnSpLocks/>
          </p:cNvCxnSpPr>
          <p:nvPr/>
        </p:nvCxnSpPr>
        <p:spPr>
          <a:xfrm>
            <a:off x="6333980" y="4539829"/>
            <a:ext cx="0" cy="284037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52785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04717" y="-24"/>
            <a:ext cx="11846256" cy="928694"/>
          </a:xfrm>
        </p:spPr>
        <p:txBody>
          <a:bodyPr>
            <a:normAutofit fontScale="90000"/>
          </a:bodyPr>
          <a:lstStyle/>
          <a:p>
            <a:pPr algn="ctr"/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r>
              <a:rPr lang="th-TH" b="1" dirty="0">
                <a:latin typeface="Angsana New" pitchFamily="18" charset="-34"/>
                <a:cs typeface="Angsana New" pitchFamily="18" charset="-34"/>
              </a:rPr>
              <a:t>ยุทธศาสตร์การพัฒนางานประกันคุณภาพ </a:t>
            </a:r>
            <a:r>
              <a:rPr lang="th-TH" b="1" dirty="0" err="1">
                <a:latin typeface="Angsana New" pitchFamily="18" charset="-34"/>
                <a:cs typeface="Angsana New" pitchFamily="18" charset="-34"/>
              </a:rPr>
              <a:t>มทร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ตะวันออก </a:t>
            </a:r>
            <a:r>
              <a:rPr lang="en-US" b="1" dirty="0">
                <a:latin typeface="Angsana New" pitchFamily="18" charset="-34"/>
                <a:cs typeface="Angsana New" pitchFamily="18" charset="-34"/>
              </a:rPr>
              <a:t>(59-63)</a:t>
            </a: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endParaRPr lang="th-TH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951130" y="973435"/>
            <a:ext cx="1574304" cy="5000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ts val="1000"/>
              </a:spcAft>
            </a:pPr>
            <a:r>
              <a:rPr lang="th-TH" sz="3200" b="1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วิสัยทัศน์</a:t>
            </a:r>
            <a:endParaRPr lang="th-TH" sz="32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3698543" y="1000108"/>
            <a:ext cx="6755175" cy="438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ts val="1000"/>
              </a:spcAft>
            </a:pPr>
            <a:r>
              <a:rPr lang="th-TH" sz="28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พัฒนางานประกันคุณภาพการศึกษาอย่างต่อเนื่องมุ่งสู่องค์กรคุณภาพ</a:t>
            </a:r>
            <a:endParaRPr lang="th-TH" sz="28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050115" y="1616377"/>
            <a:ext cx="1431428" cy="4286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ts val="1000"/>
              </a:spcAft>
            </a:pPr>
            <a:r>
              <a:rPr lang="th-TH" sz="3200" b="1" dirty="0" err="1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พันธ</a:t>
            </a:r>
            <a:r>
              <a:rPr lang="th-TH" sz="3200" b="1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กิจ</a:t>
            </a:r>
            <a:endParaRPr lang="th-TH" sz="32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784143" y="1571612"/>
            <a:ext cx="8816453" cy="78581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thaiDist" defTabSz="914400" fontAlgn="base">
              <a:spcBef>
                <a:spcPct val="0"/>
              </a:spcBef>
              <a:spcAft>
                <a:spcPts val="600"/>
              </a:spcAft>
            </a:pPr>
            <a:r>
              <a:rPr lang="en-US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1. </a:t>
            </a:r>
            <a:r>
              <a:rPr lang="th-TH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ส่งเสริมสนับสนุนการดำเนินงานประกันคุณภาพของมหาวิทยาลัย</a:t>
            </a:r>
            <a:endParaRPr lang="en-US" sz="24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2. </a:t>
            </a:r>
            <a:r>
              <a:rPr lang="th-TH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สร้างเสริมวัฒนธรรมคุณภาพและพัฒนางานประกันคุณภาพให้เป็นส่วนหนึ่งของการบริหารจัดการการศึกษา</a:t>
            </a:r>
            <a:endParaRPr lang="th-TH" sz="24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818860" y="2571744"/>
            <a:ext cx="1938744" cy="5000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ts val="1000"/>
              </a:spcAft>
            </a:pPr>
            <a:r>
              <a:rPr lang="th-TH" sz="2400" b="1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ประเด็นยุทธศาสตร์</a:t>
            </a:r>
            <a:endParaRPr lang="th-TH" sz="24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3207224" y="2500306"/>
            <a:ext cx="3245966" cy="7143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1.</a:t>
            </a:r>
            <a:r>
              <a:rPr lang="th-TH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พัฒนางานประกันคุณภาพการศึกษาของมหาวิทยาลัยทุกระดับ</a:t>
            </a:r>
            <a:endParaRPr lang="th-TH" sz="24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6881818" y="2500306"/>
            <a:ext cx="4077334" cy="7143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2. </a:t>
            </a:r>
            <a:r>
              <a:rPr lang="th-TH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เพิ่มประสิทธิภาพการบริหารจัดการงานประกันคุณภาพการศึกษาของมหาวิทยาลัย</a:t>
            </a:r>
            <a:endParaRPr lang="th-TH" sz="24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940930" y="3402327"/>
            <a:ext cx="1707489" cy="4482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ts val="1000"/>
              </a:spcAft>
            </a:pPr>
            <a:r>
              <a:rPr lang="th-TH" sz="2800" b="1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เป้าประสงค์</a:t>
            </a:r>
            <a:endParaRPr lang="th-TH" sz="28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3024166" y="3357562"/>
            <a:ext cx="3429024" cy="7143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ts val="1000"/>
              </a:spcAft>
            </a:pPr>
            <a:r>
              <a:rPr lang="th-TH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มหาวิทยาลัยมีระบบการประกันคุณภาพการศึกษาที่มีประสิทธิภาพ</a:t>
            </a:r>
            <a:endParaRPr lang="th-TH" sz="24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6738942" y="3357562"/>
            <a:ext cx="4220210" cy="78581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ts val="600"/>
              </a:spcAft>
            </a:pPr>
            <a:r>
              <a:rPr lang="th-TH" sz="24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เสริมสร้างศักยภาพการดำเนินงานประกัน คุณภาพการศึกษาของมหาวิทยาลัยทุกระดับ</a:t>
            </a:r>
            <a:endParaRPr lang="th-TH" sz="24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1090365" y="4885899"/>
            <a:ext cx="1489813" cy="5790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ts val="1000"/>
              </a:spcAft>
            </a:pPr>
            <a:r>
              <a:rPr lang="th-TH" sz="3200" b="1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กลยุทธ์</a:t>
            </a:r>
            <a:endParaRPr lang="th-TH" sz="32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3309918" y="4214818"/>
            <a:ext cx="3286148" cy="25003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1. </a:t>
            </a:r>
            <a:r>
              <a:rPr lang="th-TH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สร้างความรู้ ความเข้าใจงานประกันคุณภาพให้กับบุคลากรทุกภาคส่วนอย่างต่อเนื่อง</a:t>
            </a:r>
            <a:endParaRPr lang="en-US" sz="20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2. </a:t>
            </a:r>
            <a:r>
              <a:rPr lang="th-TH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ส่งเสริมสนับสนุนให้ทุกหน่วยงานดำเนินการประกันคุณภาพภายในหน่วยงาน</a:t>
            </a:r>
            <a:endParaRPr lang="en-US" sz="20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3. </a:t>
            </a:r>
            <a:r>
              <a:rPr lang="th-TH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สร้างความเชื่อมโยงงานประกันคุณภาพทุกระดับ และ</a:t>
            </a:r>
            <a:r>
              <a:rPr lang="th-TH" sz="2000" dirty="0" err="1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บูรณา</a:t>
            </a:r>
            <a:r>
              <a:rPr lang="th-TH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การงานประกันคุณภาพกับการเรียนการสอน การพัฒนานักศึกษา และการบริหารจัดการเชิงคุณภาพ</a:t>
            </a:r>
            <a:endParaRPr lang="en-US" sz="20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endParaRPr lang="en-US" sz="14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th-TH" sz="2800" dirty="0"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7134246" y="4262438"/>
            <a:ext cx="2676530" cy="24527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1.</a:t>
            </a:r>
            <a:r>
              <a:rPr lang="th-TH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พัฒนาระบบกลไกการประกันคุณภาพเชิงรุก</a:t>
            </a:r>
            <a:endParaRPr lang="en-US" sz="20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2. </a:t>
            </a:r>
            <a:r>
              <a:rPr lang="th-TH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พัฒนาแหล่งสารสนเทศข้อมูลเพื่อการบริหารจัดการงานประกันคุณภาพการศึกษา</a:t>
            </a:r>
            <a:endParaRPr lang="en-US" sz="20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3. </a:t>
            </a:r>
            <a:r>
              <a:rPr lang="th-TH" sz="2000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สร้างและพัฒนาเครือข่ายความร่วมมือด้านการประกันคุณภาพกับหน่วยงานภายนอก</a:t>
            </a:r>
            <a:endParaRPr lang="en-US" sz="20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endParaRPr lang="en-US" sz="1400" dirty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th-TH" sz="2800" dirty="0"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18" name="ตัวเชื่อมต่อตรง 17"/>
          <p:cNvCxnSpPr/>
          <p:nvPr/>
        </p:nvCxnSpPr>
        <p:spPr>
          <a:xfrm rot="5400000">
            <a:off x="6525422" y="1500174"/>
            <a:ext cx="142082" cy="7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 rot="5400000">
            <a:off x="4882348" y="2428074"/>
            <a:ext cx="142082" cy="7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ตัวเชื่อมต่อตรง 21"/>
          <p:cNvCxnSpPr/>
          <p:nvPr/>
        </p:nvCxnSpPr>
        <p:spPr>
          <a:xfrm rot="5400000">
            <a:off x="8453454" y="2428868"/>
            <a:ext cx="142082" cy="7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 rot="5400000">
            <a:off x="4881554" y="3286124"/>
            <a:ext cx="142082" cy="7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ตัวเชื่อมต่อตรง 23"/>
          <p:cNvCxnSpPr/>
          <p:nvPr/>
        </p:nvCxnSpPr>
        <p:spPr>
          <a:xfrm rot="5400000">
            <a:off x="8453454" y="3285330"/>
            <a:ext cx="142082" cy="7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ตัวเชื่อมต่อตรง 24"/>
          <p:cNvCxnSpPr/>
          <p:nvPr/>
        </p:nvCxnSpPr>
        <p:spPr>
          <a:xfrm rot="5400000">
            <a:off x="4882348" y="4143380"/>
            <a:ext cx="142082" cy="7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ตัวเชื่อมต่อตรง 25"/>
          <p:cNvCxnSpPr/>
          <p:nvPr/>
        </p:nvCxnSpPr>
        <p:spPr>
          <a:xfrm rot="5400000">
            <a:off x="8453454" y="4214818"/>
            <a:ext cx="142082" cy="79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151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84EB95BB-126D-4CF9-99D4-FDD043372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064" y="83287"/>
            <a:ext cx="11792156" cy="1149166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en-US" altLang="en-US" sz="4800" dirty="0"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IPO RMUTTO </a:t>
            </a: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QA MODEL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BAD9A1C3-B310-4DC6-B08A-F363CA39D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589" y="1391483"/>
            <a:ext cx="3096246" cy="31004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th-TH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คะแนนประเมินปีที่ผ่านมา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709A773D-FB07-4903-B28D-34CD4642B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82" y="1842473"/>
            <a:ext cx="1035806" cy="50634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Output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Oval 5">
            <a:extLst>
              <a:ext uri="{FF2B5EF4-FFF2-40B4-BE49-F238E27FC236}">
                <a16:creationId xmlns:a16="http://schemas.microsoft.com/office/drawing/2014/main" id="{6DFF35D4-FA5D-448C-AE0B-A9FD6CE68B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2468" y="2035392"/>
            <a:ext cx="790575" cy="482600"/>
          </a:xfrm>
          <a:prstGeom prst="ellipse">
            <a:avLst/>
          </a:prstGeom>
          <a:solidFill>
            <a:srgbClr val="840C00"/>
          </a:solidFill>
          <a:ln w="76200">
            <a:solidFill>
              <a:srgbClr val="340300"/>
            </a:solidFill>
            <a:round/>
            <a:headEnd/>
            <a:tailEnd/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input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E78246FC-F9EA-409B-BA50-452B173E6A2D}"/>
              </a:ext>
            </a:extLst>
          </p:cNvPr>
          <p:cNvSpPr>
            <a:spLocks noChangeArrowheads="1"/>
          </p:cNvSpPr>
          <p:nvPr/>
        </p:nvSpPr>
        <p:spPr bwMode="auto">
          <a:xfrm rot="5409489" flipV="1">
            <a:off x="282472" y="2078473"/>
            <a:ext cx="839788" cy="385763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216B7288-1555-4BF6-BD9A-D91C6F6E7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064" y="2671838"/>
            <a:ext cx="3812071" cy="23082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Arial" panose="020B0604020202020204" pitchFamily="34" charset="0"/>
                <a:cs typeface="Angsana New" panose="02020603050405020304" pitchFamily="18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ข้อเสนอแนะจากการตรวจประเมิน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after review  action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แนวทางการปรับปรุงเพื่อพัฒนา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 / KPI /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ผู้รับผิดชอบ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แผนดำเนินงาน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นโยบาย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งบประมาณ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สิ่งสนับสนุน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หลักสูตร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แผนรับและเตรียมความพร้อมนักศึกษา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 </a:t>
            </a:r>
            <a:endParaRPr kumimoji="0" lang="th-TH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คณะกรรมการประกันคุณภาพ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0D29CD14-B8E6-459E-911B-F08EEFD39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2385" y="5056537"/>
            <a:ext cx="1570658" cy="3921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th-TH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ปัจจัยนำเข้า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83667BE-2D03-451F-91B2-67F7702029E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13043" y="5051918"/>
            <a:ext cx="655637" cy="587375"/>
          </a:xfrm>
          <a:prstGeom prst="ellipse">
            <a:avLst/>
          </a:prstGeom>
          <a:gradFill rotWithShape="0">
            <a:gsLst>
              <a:gs pos="0">
                <a:srgbClr val="840C00">
                  <a:gamma/>
                  <a:tint val="20000"/>
                  <a:invGamma/>
                </a:srgbClr>
              </a:gs>
              <a:gs pos="100000">
                <a:srgbClr val="840C00"/>
              </a:gs>
            </a:gsLst>
            <a:lin ang="2700000" scaled="1"/>
          </a:gradFill>
          <a:ln w="76200">
            <a:solidFill>
              <a:srgbClr val="340300"/>
            </a:solidFill>
            <a:round/>
            <a:headEnd/>
            <a:tailEnd/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PDCA Cycle1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02DE9253-8C30-442A-8872-619883779024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425631" y="5785201"/>
            <a:ext cx="1258888" cy="585787"/>
          </a:xfrm>
          <a:custGeom>
            <a:avLst/>
            <a:gdLst>
              <a:gd name="T0" fmla="*/ 9250 w 21600"/>
              <a:gd name="T1" fmla="*/ 0 h 21600"/>
              <a:gd name="T2" fmla="*/ 3055 w 21600"/>
              <a:gd name="T3" fmla="*/ 21600 h 21600"/>
              <a:gd name="T4" fmla="*/ 9725 w 21600"/>
              <a:gd name="T5" fmla="*/ 8310 h 21600"/>
              <a:gd name="T6" fmla="*/ 15662 w 21600"/>
              <a:gd name="T7" fmla="*/ 14285 h 21600"/>
              <a:gd name="T8" fmla="*/ 21600 w 21600"/>
              <a:gd name="T9" fmla="*/ 8310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id="{10C15BFB-526D-480F-B001-1E407FB72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1262" y="3545685"/>
            <a:ext cx="283174" cy="420789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169750A-4EE7-4365-8839-A343D63818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31955" y="2080652"/>
            <a:ext cx="989013" cy="473075"/>
          </a:xfrm>
          <a:prstGeom prst="ellipse">
            <a:avLst/>
          </a:prstGeom>
          <a:solidFill>
            <a:srgbClr val="840C00"/>
          </a:solidFill>
          <a:ln w="76200">
            <a:solidFill>
              <a:srgbClr val="340300"/>
            </a:solidFill>
            <a:round/>
            <a:headEnd/>
            <a:tailEnd/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process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FEE41A0A-051C-483E-9F95-EE697EC80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828" y="2691780"/>
            <a:ext cx="4166105" cy="228834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อบรมให้ความรู้ประกันคุณภาพทุกระดับ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การบริหารจัดการเชิงคุณภาพ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กระบวนการบริหารและพัฒนาหลักสูตร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ระบบกลไกการพัฒนาผู้เรียน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อาจารย์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บุคลากร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support &amp; Monitoring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วางระบบติดตามด้วย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พัฒนางานตามพันธกิจ (สอน วิจัย บริการ ทำนุฯ บริหาร)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กระบวนการติดตามเป็นระยะๆ (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6, 10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และ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12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เดือน)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773A172-0B65-4D64-B059-CF90CD5174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67265" y="5051918"/>
            <a:ext cx="655637" cy="587375"/>
          </a:xfrm>
          <a:prstGeom prst="ellipse">
            <a:avLst/>
          </a:prstGeom>
          <a:gradFill rotWithShape="0">
            <a:gsLst>
              <a:gs pos="0">
                <a:srgbClr val="840C00">
                  <a:gamma/>
                  <a:tint val="20000"/>
                  <a:invGamma/>
                </a:srgbClr>
              </a:gs>
              <a:gs pos="100000">
                <a:srgbClr val="840C00"/>
              </a:gs>
            </a:gsLst>
            <a:lin ang="2700000" scaled="1"/>
          </a:gradFill>
          <a:ln w="76200">
            <a:solidFill>
              <a:srgbClr val="340300"/>
            </a:solidFill>
            <a:round/>
            <a:headEnd/>
            <a:tailEnd/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PDCA Cycle2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9C7767B-7BAE-401C-B9B7-433BC79F954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39880" y="2058427"/>
            <a:ext cx="858837" cy="495300"/>
          </a:xfrm>
          <a:prstGeom prst="ellipse">
            <a:avLst/>
          </a:prstGeom>
          <a:solidFill>
            <a:srgbClr val="840C00"/>
          </a:solidFill>
          <a:ln w="76200">
            <a:solidFill>
              <a:srgbClr val="340300"/>
            </a:solidFill>
            <a:round/>
            <a:headEnd/>
            <a:tailEnd/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output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17">
            <a:extLst>
              <a:ext uri="{FF2B5EF4-FFF2-40B4-BE49-F238E27FC236}">
                <a16:creationId xmlns:a16="http://schemas.microsoft.com/office/drawing/2014/main" id="{8A3C603B-6C1F-470E-A039-A2B23CF49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6458" y="2691780"/>
            <a:ext cx="3096762" cy="228834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คะแนนการประเมินคุณภาพ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คุณภาพขององค์กร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หน่วยงาน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หลักสูตร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คุณภาพบัณฑิต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ความพึงพอใจต่อการจัดการศึกษา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สมรรถนะผู้บริหาร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อาจารย์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บุคลากร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ทักษะการปฏิบัติงานบัณฑิต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ea typeface="Arial" panose="020B0604020202020204" pitchFamily="34" charset="0"/>
              <a:cs typeface="Cordia New" panose="020B0304020202020204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- </a:t>
            </a:r>
            <a:r>
              <a:rPr kumimoji="0" lang="th-TH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ความมีชื่อเสียงและการยอมรับของสังค</a:t>
            </a:r>
            <a:r>
              <a:rPr lang="th-TH" altLang="en-US" sz="2000" dirty="0"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ม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21" name="AutoShape 12">
            <a:extLst>
              <a:ext uri="{FF2B5EF4-FFF2-40B4-BE49-F238E27FC236}">
                <a16:creationId xmlns:a16="http://schemas.microsoft.com/office/drawing/2014/main" id="{F6CA9115-60DA-4B04-A757-C4AAE4EBA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8017" y="3545686"/>
            <a:ext cx="256089" cy="430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330D430E-7488-460F-96D9-EFB15E801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4134" y="5038667"/>
            <a:ext cx="1259027" cy="3921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th-TH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กระบวนการ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19">
            <a:extLst>
              <a:ext uri="{FF2B5EF4-FFF2-40B4-BE49-F238E27FC236}">
                <a16:creationId xmlns:a16="http://schemas.microsoft.com/office/drawing/2014/main" id="{C8239E13-FE2C-4390-8DC2-6E5F69A3F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9971" y="5051918"/>
            <a:ext cx="1405116" cy="3921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th-TH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ผลผลิต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/</a:t>
            </a:r>
            <a:r>
              <a:rPr kumimoji="0" lang="th-TH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rdia New" panose="020B0304020202020204" pitchFamily="34" charset="-34"/>
                <a:ea typeface="Arial" panose="020B0604020202020204" pitchFamily="34" charset="0"/>
                <a:cs typeface="Cordia New" panose="020B0304020202020204" pitchFamily="34" charset="-34"/>
              </a:rPr>
              <a:t>ผลลัพธ์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DB878EB-1846-4695-BD3F-F87F258901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98717" y="5051918"/>
            <a:ext cx="655637" cy="587375"/>
          </a:xfrm>
          <a:prstGeom prst="ellipse">
            <a:avLst/>
          </a:prstGeom>
          <a:gradFill rotWithShape="0">
            <a:gsLst>
              <a:gs pos="0">
                <a:srgbClr val="840C00">
                  <a:gamma/>
                  <a:tint val="20000"/>
                  <a:invGamma/>
                </a:srgbClr>
              </a:gs>
              <a:gs pos="100000">
                <a:srgbClr val="840C00"/>
              </a:gs>
            </a:gsLst>
            <a:lin ang="2700000" scaled="1"/>
          </a:gradFill>
          <a:ln w="76200">
            <a:solidFill>
              <a:srgbClr val="340300"/>
            </a:solidFill>
            <a:round/>
            <a:headEnd/>
            <a:tailEnd/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PDCA Cycle</a:t>
            </a:r>
            <a:r>
              <a:rPr lang="en-US" altLang="en-US" sz="1100" dirty="0">
                <a:latin typeface="Calibri" panose="020F0502020204030204" pitchFamily="34" charset="0"/>
                <a:ea typeface="Arial" panose="020B0604020202020204" pitchFamily="34" charset="0"/>
                <a:cs typeface="Cordia New" panose="020B0304020202020204" pitchFamily="34" charset="-34"/>
              </a:rPr>
              <a:t>3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AutoShape 11">
            <a:extLst>
              <a:ext uri="{FF2B5EF4-FFF2-40B4-BE49-F238E27FC236}">
                <a16:creationId xmlns:a16="http://schemas.microsoft.com/office/drawing/2014/main" id="{4CD0E738-30C4-4019-9E3A-A812B3A93E3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510435" y="5852375"/>
            <a:ext cx="1258888" cy="585787"/>
          </a:xfrm>
          <a:custGeom>
            <a:avLst/>
            <a:gdLst>
              <a:gd name="T0" fmla="*/ 9250 w 21600"/>
              <a:gd name="T1" fmla="*/ 0 h 21600"/>
              <a:gd name="T2" fmla="*/ 3055 w 21600"/>
              <a:gd name="T3" fmla="*/ 21600 h 21600"/>
              <a:gd name="T4" fmla="*/ 9725 w 21600"/>
              <a:gd name="T5" fmla="*/ 8310 h 21600"/>
              <a:gd name="T6" fmla="*/ 15662 w 21600"/>
              <a:gd name="T7" fmla="*/ 14285 h 21600"/>
              <a:gd name="T8" fmla="*/ 21600 w 21600"/>
              <a:gd name="T9" fmla="*/ 8310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C11DE5-1CC9-4D63-BAA1-64C97AF1CB79}"/>
              </a:ext>
            </a:extLst>
          </p:cNvPr>
          <p:cNvSpPr txBox="1"/>
          <p:nvPr/>
        </p:nvSpPr>
        <p:spPr>
          <a:xfrm flipH="1">
            <a:off x="10444837" y="5721766"/>
            <a:ext cx="17471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กระบวนการพัฒนาอย่างต่อเนื่อง</a:t>
            </a:r>
            <a:endParaRPr lang="en-US" sz="2000" b="1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D0F76D-1CDC-4A66-AD94-8B4DCFBFAC5C}"/>
              </a:ext>
            </a:extLst>
          </p:cNvPr>
          <p:cNvSpPr txBox="1"/>
          <p:nvPr/>
        </p:nvSpPr>
        <p:spPr>
          <a:xfrm>
            <a:off x="5472756" y="6018664"/>
            <a:ext cx="261337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ข้อมูล/ผลป้อนกลับ </a:t>
            </a:r>
            <a:r>
              <a:rPr lang="en-US" sz="20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(feedback)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0F254DB2-F67D-4E39-A0D6-7B60535CE9EC}"/>
              </a:ext>
            </a:extLst>
          </p:cNvPr>
          <p:cNvSpPr/>
          <p:nvPr/>
        </p:nvSpPr>
        <p:spPr>
          <a:xfrm rot="10800000">
            <a:off x="9239719" y="6018664"/>
            <a:ext cx="307014" cy="4207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D3B3D201-4F6C-423E-B266-35ED56A48913}"/>
              </a:ext>
            </a:extLst>
          </p:cNvPr>
          <p:cNvSpPr/>
          <p:nvPr/>
        </p:nvSpPr>
        <p:spPr>
          <a:xfrm rot="10800000">
            <a:off x="8614193" y="6020936"/>
            <a:ext cx="307014" cy="4207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A6D14AB2-997A-49C8-8583-C4C016FB1A88}"/>
              </a:ext>
            </a:extLst>
          </p:cNvPr>
          <p:cNvSpPr/>
          <p:nvPr/>
        </p:nvSpPr>
        <p:spPr>
          <a:xfrm rot="10800000">
            <a:off x="3899984" y="6044931"/>
            <a:ext cx="307014" cy="4207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7417A0A7-64F5-4AB6-BE65-1F4849EC087B}"/>
              </a:ext>
            </a:extLst>
          </p:cNvPr>
          <p:cNvSpPr/>
          <p:nvPr/>
        </p:nvSpPr>
        <p:spPr>
          <a:xfrm rot="10800000">
            <a:off x="4704053" y="6050783"/>
            <a:ext cx="307014" cy="42078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E2A1465-40CB-4467-931E-7D325A16DF4C}"/>
              </a:ext>
            </a:extLst>
          </p:cNvPr>
          <p:cNvSpPr/>
          <p:nvPr/>
        </p:nvSpPr>
        <p:spPr>
          <a:xfrm>
            <a:off x="468589" y="5801034"/>
            <a:ext cx="1367814" cy="90650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ยกระดับคุณภาพ</a:t>
            </a:r>
            <a:endParaRPr lang="en-US" sz="2000" b="1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9A1453FA-95EF-42C4-BA24-677D66E378F8}"/>
              </a:ext>
            </a:extLst>
          </p:cNvPr>
          <p:cNvSpPr/>
          <p:nvPr/>
        </p:nvSpPr>
        <p:spPr>
          <a:xfrm rot="10800000">
            <a:off x="2127332" y="6052953"/>
            <a:ext cx="307014" cy="42078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7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>
            <a:extLst>
              <a:ext uri="{FF2B5EF4-FFF2-40B4-BE49-F238E27FC236}">
                <a16:creationId xmlns:a16="http://schemas.microsoft.com/office/drawing/2014/main" id="{DB2C71FA-19EC-46C1-A699-CFB4DA964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8713" y="1689101"/>
            <a:ext cx="5346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th-TH" altLang="en-US" sz="2800">
              <a:latin typeface="Angsana New" panose="02020603050405020304" pitchFamily="18" charset="-34"/>
            </a:endParaRPr>
          </a:p>
        </p:txBody>
      </p:sp>
      <p:grpSp>
        <p:nvGrpSpPr>
          <p:cNvPr id="7171" name="Group 17">
            <a:extLst>
              <a:ext uri="{FF2B5EF4-FFF2-40B4-BE49-F238E27FC236}">
                <a16:creationId xmlns:a16="http://schemas.microsoft.com/office/drawing/2014/main" id="{73B2B218-F6F5-4666-BEAF-13252157F44D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975546"/>
            <a:ext cx="9144000" cy="74613"/>
            <a:chOff x="-123" y="990600"/>
            <a:chExt cx="9144123" cy="74613"/>
          </a:xfrm>
        </p:grpSpPr>
        <p:pic>
          <p:nvPicPr>
            <p:cNvPr id="7175" name="Picture 17" descr="BLULINE">
              <a:extLst>
                <a:ext uri="{FF2B5EF4-FFF2-40B4-BE49-F238E27FC236}">
                  <a16:creationId xmlns:a16="http://schemas.microsoft.com/office/drawing/2014/main" id="{B555F304-3254-47CD-94E7-C4FDB736B4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6" name="Line 18">
              <a:extLst>
                <a:ext uri="{FF2B5EF4-FFF2-40B4-BE49-F238E27FC236}">
                  <a16:creationId xmlns:a16="http://schemas.microsoft.com/office/drawing/2014/main" id="{1C2BA14D-2944-4258-8713-33D46C3FC5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" name="สี่เหลี่ยมมุมมน 11">
            <a:extLst>
              <a:ext uri="{FF2B5EF4-FFF2-40B4-BE49-F238E27FC236}">
                <a16:creationId xmlns:a16="http://schemas.microsoft.com/office/drawing/2014/main" id="{E896C7AD-7FC2-4184-8415-C989EBAEC0D1}"/>
              </a:ext>
            </a:extLst>
          </p:cNvPr>
          <p:cNvSpPr/>
          <p:nvPr/>
        </p:nvSpPr>
        <p:spPr>
          <a:xfrm>
            <a:off x="808382" y="3073567"/>
            <a:ext cx="10575235" cy="200597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h-TH" sz="5400" dirty="0">
                <a:cs typeface="+mj-cs"/>
              </a:rPr>
              <a:t>เหลียวหลังแลหน้าระบบประกันคุณภาพ</a:t>
            </a:r>
          </a:p>
          <a:p>
            <a:pPr algn="ctr" eaLnBrk="1" hangingPunct="1">
              <a:defRPr/>
            </a:pPr>
            <a:r>
              <a:rPr lang="th-TH" sz="5400" dirty="0">
                <a:cs typeface="+mj-cs"/>
              </a:rPr>
              <a:t>มหาวิทยาลัยเทคโนโลยีราชมงคลตะวันออก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395333-3888-4AC0-A1C8-0CC8B4F8AFA8}"/>
              </a:ext>
            </a:extLst>
          </p:cNvPr>
          <p:cNvSpPr/>
          <p:nvPr/>
        </p:nvSpPr>
        <p:spPr>
          <a:xfrm>
            <a:off x="106016" y="670897"/>
            <a:ext cx="119402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สรุปผลประเมินปีการศึกษา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2557-2559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817694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B031FF3-E98A-487A-875A-1A5FFB59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184187"/>
            <a:ext cx="11290852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ผลการประเมินรายตัวบ่งชี้ ปีการศึกษา 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2557-</a:t>
            </a:r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9</a:t>
            </a:r>
            <a:endParaRPr lang="th-TH" altLang="en-US" sz="6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DC8776D1-A1D8-4B16-839F-6C50A442138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949499"/>
            <a:ext cx="9144000" cy="74613"/>
            <a:chOff x="-123" y="990600"/>
            <a:chExt cx="9144123" cy="74613"/>
          </a:xfrm>
        </p:grpSpPr>
        <p:pic>
          <p:nvPicPr>
            <p:cNvPr id="23560" name="Picture 17" descr="BLULINE">
              <a:extLst>
                <a:ext uri="{FF2B5EF4-FFF2-40B4-BE49-F238E27FC236}">
                  <a16:creationId xmlns:a16="http://schemas.microsoft.com/office/drawing/2014/main" id="{E7148439-2A10-4CC7-88D0-0177419D6A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18">
              <a:extLst>
                <a:ext uri="{FF2B5EF4-FFF2-40B4-BE49-F238E27FC236}">
                  <a16:creationId xmlns:a16="http://schemas.microsoft.com/office/drawing/2014/main" id="{A3955227-6241-4DBE-AD4C-4F57351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1E8D544-CD48-41DF-BF7E-9D102338D8B5}"/>
              </a:ext>
            </a:extLst>
          </p:cNvPr>
          <p:cNvGraphicFramePr>
            <a:graphicFrameLocks noGrp="1"/>
          </p:cNvGraphicFramePr>
          <p:nvPr/>
        </p:nvGraphicFramePr>
        <p:xfrm>
          <a:off x="185530" y="1301941"/>
          <a:ext cx="11860694" cy="5177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766">
                  <a:extLst>
                    <a:ext uri="{9D8B030D-6E8A-4147-A177-3AD203B41FA5}">
                      <a16:colId xmlns:a16="http://schemas.microsoft.com/office/drawing/2014/main" val="3892181751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237950144"/>
                    </a:ext>
                  </a:extLst>
                </a:gridCol>
                <a:gridCol w="2358886">
                  <a:extLst>
                    <a:ext uri="{9D8B030D-6E8A-4147-A177-3AD203B41FA5}">
                      <a16:colId xmlns:a16="http://schemas.microsoft.com/office/drawing/2014/main" val="2716988606"/>
                    </a:ext>
                  </a:extLst>
                </a:gridCol>
                <a:gridCol w="2332381">
                  <a:extLst>
                    <a:ext uri="{9D8B030D-6E8A-4147-A177-3AD203B41FA5}">
                      <a16:colId xmlns:a16="http://schemas.microsoft.com/office/drawing/2014/main" val="332011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ตัวบ่งชี้คุณภาพ</a:t>
                      </a:r>
                      <a:endParaRPr lang="en-US" sz="36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516685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1.1 ผลการบริหารหลักสูตรโดยรวม 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2.09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2.76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3.10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2776024483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1.2 อาจารย์ประจำที่มีคุณวุฒิปริญญาเอก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2.33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2.41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2.67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3449009761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1.3 อาจารย์ประจำที่ดำรงตำแหน่งวิชาการ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1.80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1.60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1.48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89940920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1.4 การบริการนักศึกษาระดับปริญญาตรี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798332701"/>
                  </a:ext>
                </a:extLst>
              </a:tr>
              <a:tr h="797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1.5 กิจกรรมนักศึกษาระดับปริญญาตรี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866292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6420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B031FF3-E98A-487A-875A-1A5FFB59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184187"/>
            <a:ext cx="11290852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ผลการประเมินรายตัวบ่งชี้ ปีการศึกษา 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2557-</a:t>
            </a:r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9</a:t>
            </a:r>
            <a:endParaRPr lang="th-TH" altLang="en-US" sz="6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DC8776D1-A1D8-4B16-839F-6C50A442138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949499"/>
            <a:ext cx="9144000" cy="74613"/>
            <a:chOff x="-123" y="990600"/>
            <a:chExt cx="9144123" cy="74613"/>
          </a:xfrm>
        </p:grpSpPr>
        <p:pic>
          <p:nvPicPr>
            <p:cNvPr id="23560" name="Picture 17" descr="BLULINE">
              <a:extLst>
                <a:ext uri="{FF2B5EF4-FFF2-40B4-BE49-F238E27FC236}">
                  <a16:creationId xmlns:a16="http://schemas.microsoft.com/office/drawing/2014/main" id="{E7148439-2A10-4CC7-88D0-0177419D6A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18">
              <a:extLst>
                <a:ext uri="{FF2B5EF4-FFF2-40B4-BE49-F238E27FC236}">
                  <a16:creationId xmlns:a16="http://schemas.microsoft.com/office/drawing/2014/main" id="{A3955227-6241-4DBE-AD4C-4F57351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1E8D544-CD48-41DF-BF7E-9D102338D8B5}"/>
              </a:ext>
            </a:extLst>
          </p:cNvPr>
          <p:cNvGraphicFramePr>
            <a:graphicFrameLocks noGrp="1"/>
          </p:cNvGraphicFramePr>
          <p:nvPr/>
        </p:nvGraphicFramePr>
        <p:xfrm>
          <a:off x="185530" y="1288689"/>
          <a:ext cx="11860694" cy="5108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766">
                  <a:extLst>
                    <a:ext uri="{9D8B030D-6E8A-4147-A177-3AD203B41FA5}">
                      <a16:colId xmlns:a16="http://schemas.microsoft.com/office/drawing/2014/main" val="3892181751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237950144"/>
                    </a:ext>
                  </a:extLst>
                </a:gridCol>
                <a:gridCol w="2358886">
                  <a:extLst>
                    <a:ext uri="{9D8B030D-6E8A-4147-A177-3AD203B41FA5}">
                      <a16:colId xmlns:a16="http://schemas.microsoft.com/office/drawing/2014/main" val="2716988606"/>
                    </a:ext>
                  </a:extLst>
                </a:gridCol>
                <a:gridCol w="2332381">
                  <a:extLst>
                    <a:ext uri="{9D8B030D-6E8A-4147-A177-3AD203B41FA5}">
                      <a16:colId xmlns:a16="http://schemas.microsoft.com/office/drawing/2014/main" val="332011011"/>
                    </a:ext>
                  </a:extLst>
                </a:gridCol>
              </a:tblGrid>
              <a:tr h="12643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ตัวบ่งชี้คุณภาพ</a:t>
                      </a:r>
                      <a:endParaRPr lang="en-US" sz="36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516685"/>
                  </a:ext>
                </a:extLst>
              </a:tr>
              <a:tr h="732268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 </a:t>
                      </a: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การวิจัย</a:t>
                      </a:r>
                      <a:endParaRPr lang="en-US" sz="32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2776024483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2.1 ระบบและกลไกการบริหารและพัฒนางานวิจัยหรืองานสร้างสรรค์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3449009761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2.2 เงินสนับสนุนงานวิจัยและงานสร้างสรรค์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4.08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3.91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3.78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89940920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2.3 ผลงานทางวิชาการของอาจารย์ประจำและนักวิจัย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2.17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2.03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3.19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798332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725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B031FF3-E98A-487A-875A-1A5FFB59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184187"/>
            <a:ext cx="11290852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ผลการประเมินรายตัวบ่งชี้ ปีการศึกษา 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2557-</a:t>
            </a:r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9</a:t>
            </a:r>
            <a:endParaRPr lang="th-TH" altLang="en-US" sz="6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DC8776D1-A1D8-4B16-839F-6C50A442138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949499"/>
            <a:ext cx="9144000" cy="74613"/>
            <a:chOff x="-123" y="990600"/>
            <a:chExt cx="9144123" cy="74613"/>
          </a:xfrm>
        </p:grpSpPr>
        <p:pic>
          <p:nvPicPr>
            <p:cNvPr id="23560" name="Picture 17" descr="BLULINE">
              <a:extLst>
                <a:ext uri="{FF2B5EF4-FFF2-40B4-BE49-F238E27FC236}">
                  <a16:creationId xmlns:a16="http://schemas.microsoft.com/office/drawing/2014/main" id="{E7148439-2A10-4CC7-88D0-0177419D6A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18">
              <a:extLst>
                <a:ext uri="{FF2B5EF4-FFF2-40B4-BE49-F238E27FC236}">
                  <a16:creationId xmlns:a16="http://schemas.microsoft.com/office/drawing/2014/main" id="{A3955227-6241-4DBE-AD4C-4F57351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1E8D544-CD48-41DF-BF7E-9D102338D8B5}"/>
              </a:ext>
            </a:extLst>
          </p:cNvPr>
          <p:cNvGraphicFramePr>
            <a:graphicFrameLocks noGrp="1"/>
          </p:cNvGraphicFramePr>
          <p:nvPr/>
        </p:nvGraphicFramePr>
        <p:xfrm>
          <a:off x="185530" y="1288689"/>
          <a:ext cx="11860694" cy="5108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766">
                  <a:extLst>
                    <a:ext uri="{9D8B030D-6E8A-4147-A177-3AD203B41FA5}">
                      <a16:colId xmlns:a16="http://schemas.microsoft.com/office/drawing/2014/main" val="3892181751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237950144"/>
                    </a:ext>
                  </a:extLst>
                </a:gridCol>
                <a:gridCol w="2358886">
                  <a:extLst>
                    <a:ext uri="{9D8B030D-6E8A-4147-A177-3AD203B41FA5}">
                      <a16:colId xmlns:a16="http://schemas.microsoft.com/office/drawing/2014/main" val="2716988606"/>
                    </a:ext>
                  </a:extLst>
                </a:gridCol>
                <a:gridCol w="2332381">
                  <a:extLst>
                    <a:ext uri="{9D8B030D-6E8A-4147-A177-3AD203B41FA5}">
                      <a16:colId xmlns:a16="http://schemas.microsoft.com/office/drawing/2014/main" val="332011011"/>
                    </a:ext>
                  </a:extLst>
                </a:gridCol>
              </a:tblGrid>
              <a:tr h="12643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ตัวบ่งชี้คุณภาพ</a:t>
                      </a:r>
                      <a:endParaRPr lang="en-US" sz="36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516685"/>
                  </a:ext>
                </a:extLst>
              </a:tr>
              <a:tr h="732268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 </a:t>
                      </a: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การบริการวิชาการ</a:t>
                      </a:r>
                      <a:endParaRPr lang="en-US" sz="32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2776024483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3.1 การบริการวิชาการแก่สังคม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2.00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3449009761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 </a:t>
                      </a:r>
                      <a:r>
                        <a:rPr kumimoji="0" lang="th-TH" sz="3200" b="1" kern="1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การทำนุบำรุงศิลปะและวัฒนธรรม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89940920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4.1 ระบบและกลไกการทำนุบำรุงศิลปะและวัฒนธรรม</a:t>
                      </a: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798332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1074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B031FF3-E98A-487A-875A-1A5FFB59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184187"/>
            <a:ext cx="11290852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ผลการประเมินรายตัวบ่งชี้ ปีการศึกษา 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2557-</a:t>
            </a:r>
            <a:r>
              <a:rPr lang="th-TH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255</a:t>
            </a:r>
            <a:r>
              <a:rPr lang="en-US" altLang="en-US" sz="6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9</a:t>
            </a:r>
            <a:endParaRPr lang="th-TH" altLang="en-US" sz="6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DC8776D1-A1D8-4B16-839F-6C50A442138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949499"/>
            <a:ext cx="9144000" cy="74613"/>
            <a:chOff x="-123" y="990600"/>
            <a:chExt cx="9144123" cy="74613"/>
          </a:xfrm>
        </p:grpSpPr>
        <p:pic>
          <p:nvPicPr>
            <p:cNvPr id="23560" name="Picture 17" descr="BLULINE">
              <a:extLst>
                <a:ext uri="{FF2B5EF4-FFF2-40B4-BE49-F238E27FC236}">
                  <a16:creationId xmlns:a16="http://schemas.microsoft.com/office/drawing/2014/main" id="{E7148439-2A10-4CC7-88D0-0177419D6A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18">
              <a:extLst>
                <a:ext uri="{FF2B5EF4-FFF2-40B4-BE49-F238E27FC236}">
                  <a16:creationId xmlns:a16="http://schemas.microsoft.com/office/drawing/2014/main" id="{A3955227-6241-4DBE-AD4C-4F57351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8" name="ตัวยึดหมายเลขภาพนิ่ง 1">
            <a:extLst>
              <a:ext uri="{FF2B5EF4-FFF2-40B4-BE49-F238E27FC236}">
                <a16:creationId xmlns:a16="http://schemas.microsoft.com/office/drawing/2014/main" id="{AF562F6F-2957-4612-931B-CFDDCDD1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982200" y="6477000"/>
            <a:ext cx="609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E749E4A-BAD9-46BB-9DA7-936D8B31DB38}" type="slidenum">
              <a:rPr lang="en-US" altLang="en-US" sz="1500"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500"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1E8D544-CD48-41DF-BF7E-9D102338D8B5}"/>
              </a:ext>
            </a:extLst>
          </p:cNvPr>
          <p:cNvGraphicFramePr>
            <a:graphicFrameLocks noGrp="1"/>
          </p:cNvGraphicFramePr>
          <p:nvPr/>
        </p:nvGraphicFramePr>
        <p:xfrm>
          <a:off x="185530" y="1169421"/>
          <a:ext cx="11860694" cy="5534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766">
                  <a:extLst>
                    <a:ext uri="{9D8B030D-6E8A-4147-A177-3AD203B41FA5}">
                      <a16:colId xmlns:a16="http://schemas.microsoft.com/office/drawing/2014/main" val="3892181751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237950144"/>
                    </a:ext>
                  </a:extLst>
                </a:gridCol>
                <a:gridCol w="2358886">
                  <a:extLst>
                    <a:ext uri="{9D8B030D-6E8A-4147-A177-3AD203B41FA5}">
                      <a16:colId xmlns:a16="http://schemas.microsoft.com/office/drawing/2014/main" val="2716988606"/>
                    </a:ext>
                  </a:extLst>
                </a:gridCol>
                <a:gridCol w="2332381">
                  <a:extLst>
                    <a:ext uri="{9D8B030D-6E8A-4147-A177-3AD203B41FA5}">
                      <a16:colId xmlns:a16="http://schemas.microsoft.com/office/drawing/2014/main" val="332011011"/>
                    </a:ext>
                  </a:extLst>
                </a:gridCol>
              </a:tblGrid>
              <a:tr h="12643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ตัวบ่งชี้คุณภาพ</a:t>
                      </a:r>
                      <a:endParaRPr lang="en-US" sz="36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คะแนนประเมิน</a:t>
                      </a:r>
                    </a:p>
                    <a:p>
                      <a:pPr algn="ctr"/>
                      <a:r>
                        <a:rPr lang="en-US" sz="3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2559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516685"/>
                  </a:ext>
                </a:extLst>
              </a:tr>
              <a:tr h="732268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องค์ประกอบที่ </a:t>
                      </a:r>
                      <a:r>
                        <a:rPr lang="en-US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 </a:t>
                      </a:r>
                      <a:r>
                        <a:rPr lang="th-TH" sz="3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การบริหารจัดการ</a:t>
                      </a:r>
                      <a:endParaRPr lang="en-US" sz="32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3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2776024483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</a:t>
                      </a:r>
                      <a:r>
                        <a:rPr lang="th-TH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.1</a:t>
                      </a:r>
                      <a:r>
                        <a:rPr lang="en-US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 </a:t>
                      </a:r>
                      <a:r>
                        <a:rPr lang="th-TH" sz="3200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การบริหารของสถาบันเพื่อการกำกับติดตามผลลัพธ์ตามพันธกิจกลุ่มสถาบัน และเอกลักษณ์ของสถาบัน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3449009761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</a:t>
                      </a:r>
                      <a:r>
                        <a:rPr lang="th-TH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.2</a:t>
                      </a:r>
                      <a:r>
                        <a:rPr lang="en-US" sz="3200" spc="-4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 </a:t>
                      </a:r>
                      <a:r>
                        <a:rPr lang="th-TH" sz="3200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ผลการบริหารงานของคณะ 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3.20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3.65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3.88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89940920"/>
                  </a:ext>
                </a:extLst>
              </a:tr>
              <a:tr h="10374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.3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 </a:t>
                      </a:r>
                      <a:r>
                        <a:rPr lang="th-TH" sz="3200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ระบบกำกับการประกันคุณภาพหลักสูตรและคณะ</a:t>
                      </a:r>
                      <a:endParaRPr lang="en-US" sz="3200" dirty="0">
                        <a:solidFill>
                          <a:schemeClr val="tx1"/>
                        </a:solidFill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4.00</a:t>
                      </a:r>
                    </a:p>
                  </a:txBody>
                  <a:tcPr marL="33553" marR="3355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4.00</a:t>
                      </a: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5.00</a:t>
                      </a:r>
                    </a:p>
                  </a:txBody>
                  <a:tcPr marL="33553" marR="33553" marT="0" marB="0" anchor="ctr"/>
                </a:tc>
                <a:extLst>
                  <a:ext uri="{0D108BD9-81ED-4DB2-BD59-A6C34878D82A}">
                    <a16:rowId xmlns:a16="http://schemas.microsoft.com/office/drawing/2014/main" val="1798332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9575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E8CC31A-252E-447C-9EBB-22FD967BE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1" y="2360147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h-TH" altLang="en-US" sz="2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FD65836-1EE6-4263-B09A-6E9FCDDD2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6" y="2664575"/>
            <a:ext cx="184731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th-TH" altLang="en-US" sz="3300" b="1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grpSp>
        <p:nvGrpSpPr>
          <p:cNvPr id="21508" name="Group 16">
            <a:extLst>
              <a:ext uri="{FF2B5EF4-FFF2-40B4-BE49-F238E27FC236}">
                <a16:creationId xmlns:a16="http://schemas.microsoft.com/office/drawing/2014/main" id="{844B865C-7CB3-4A27-95AE-488F149BC44D}"/>
              </a:ext>
            </a:extLst>
          </p:cNvPr>
          <p:cNvGrpSpPr>
            <a:grpSpLocks/>
          </p:cNvGrpSpPr>
          <p:nvPr/>
        </p:nvGrpSpPr>
        <p:grpSpPr bwMode="auto">
          <a:xfrm>
            <a:off x="1570382" y="1198022"/>
            <a:ext cx="9144000" cy="74613"/>
            <a:chOff x="-123" y="990600"/>
            <a:chExt cx="9144123" cy="74613"/>
          </a:xfrm>
        </p:grpSpPr>
        <p:pic>
          <p:nvPicPr>
            <p:cNvPr id="21554" name="Picture 17" descr="BLULINE">
              <a:extLst>
                <a:ext uri="{FF2B5EF4-FFF2-40B4-BE49-F238E27FC236}">
                  <a16:creationId xmlns:a16="http://schemas.microsoft.com/office/drawing/2014/main" id="{F1A72E0E-1A58-4053-A7D4-DC7F4050FB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55" name="Line 18">
              <a:extLst>
                <a:ext uri="{FF2B5EF4-FFF2-40B4-BE49-F238E27FC236}">
                  <a16:creationId xmlns:a16="http://schemas.microsoft.com/office/drawing/2014/main" id="{C1FDE275-BD70-4E62-89F0-78EE7A4001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11" name="Rectangle 13">
            <a:extLst>
              <a:ext uri="{FF2B5EF4-FFF2-40B4-BE49-F238E27FC236}">
                <a16:creationId xmlns:a16="http://schemas.microsoft.com/office/drawing/2014/main" id="{6E800D4B-EC53-4322-872F-29D1C86AD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30" y="354500"/>
            <a:ext cx="118474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buFontTx/>
              <a:buNone/>
            </a:pPr>
            <a:r>
              <a:rPr lang="th-TH" altLang="en-US" sz="36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ผลการประเมินระดับมหาวิทยาลัยปีการศึกษา </a:t>
            </a:r>
            <a:r>
              <a:rPr lang="en-US" altLang="en-US" sz="3200" b="1" dirty="0">
                <a:solidFill>
                  <a:srgbClr val="CC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2557-2559</a:t>
            </a:r>
            <a:endParaRPr lang="th-TH" altLang="en-US" sz="3200" b="1" dirty="0">
              <a:solidFill>
                <a:srgbClr val="CC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Group 30">
            <a:extLst>
              <a:ext uri="{FF2B5EF4-FFF2-40B4-BE49-F238E27FC236}">
                <a16:creationId xmlns:a16="http://schemas.microsoft.com/office/drawing/2014/main" id="{B45E3A30-B2BD-46E9-A712-647D3F5ED8D7}"/>
              </a:ext>
            </a:extLst>
          </p:cNvPr>
          <p:cNvGraphicFramePr>
            <a:graphicFrameLocks/>
          </p:cNvGraphicFramePr>
          <p:nvPr/>
        </p:nvGraphicFramePr>
        <p:xfrm>
          <a:off x="450573" y="1603516"/>
          <a:ext cx="11383618" cy="4157282"/>
        </p:xfrm>
        <a:graphic>
          <a:graphicData uri="http://schemas.openxmlformats.org/drawingml/2006/table">
            <a:tbl>
              <a:tblPr/>
              <a:tblGrid>
                <a:gridCol w="5115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3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0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18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องค์ประกอบคุณภาพ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คะแนนเฉลี่ย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2557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คะแนนเฉลี่ย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2558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คะแนนเฉลี่ย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2559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1. </a:t>
                      </a: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การผลิตบัณฑิต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2.95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3.45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4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 การวิจัย </a:t>
                      </a:r>
                      <a:endParaRPr kumimoji="0" lang="th-TH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3.42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3.65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3.99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6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 การบริการวิชาการ 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4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  </a:t>
                      </a:r>
                      <a:r>
                        <a:rPr kumimoji="0" lang="th-TH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การทำนุบำรุง</a:t>
                      </a:r>
                      <a:r>
                        <a:rPr kumimoji="0" lang="th-TH" sz="2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ศิลป</a:t>
                      </a:r>
                      <a:r>
                        <a:rPr kumimoji="0" lang="th-TH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และวัฒนธรรม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5.00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4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5.  </a:t>
                      </a: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การบริหารจัดการ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2.73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3.55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4.63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9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nstantia" pitchFamily="18" charset="0"/>
                          <a:cs typeface="IrisUPC" pitchFamily="34" charset="-34"/>
                        </a:rPr>
                        <a:t>                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nstantia" pitchFamily="18" charset="0"/>
                          <a:cs typeface="IrisUPC" pitchFamily="34" charset="-34"/>
                        </a:rPr>
                        <a:t>      </a:t>
                      </a:r>
                      <a:r>
                        <a:rPr kumimoji="0" lang="th-TH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ผลประเมิน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2.74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3.57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4.08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480B6BB-E54B-40BD-AF8B-A53C08C6B82A}"/>
              </a:ext>
            </a:extLst>
          </p:cNvPr>
          <p:cNvGraphicFramePr>
            <a:graphicFrameLocks noGrp="1"/>
          </p:cNvGraphicFramePr>
          <p:nvPr/>
        </p:nvGraphicFramePr>
        <p:xfrm>
          <a:off x="453889" y="5761530"/>
          <a:ext cx="11383618" cy="526423"/>
        </p:xfrm>
        <a:graphic>
          <a:graphicData uri="http://schemas.openxmlformats.org/drawingml/2006/table">
            <a:tbl>
              <a:tblPr/>
              <a:tblGrid>
                <a:gridCol w="5115340">
                  <a:extLst>
                    <a:ext uri="{9D8B030D-6E8A-4147-A177-3AD203B41FA5}">
                      <a16:colId xmlns:a16="http://schemas.microsoft.com/office/drawing/2014/main" val="3626036210"/>
                    </a:ext>
                  </a:extLst>
                </a:gridCol>
                <a:gridCol w="2054087">
                  <a:extLst>
                    <a:ext uri="{9D8B030D-6E8A-4147-A177-3AD203B41FA5}">
                      <a16:colId xmlns:a16="http://schemas.microsoft.com/office/drawing/2014/main" val="2571434554"/>
                    </a:ext>
                  </a:extLst>
                </a:gridCol>
                <a:gridCol w="2093843">
                  <a:extLst>
                    <a:ext uri="{9D8B030D-6E8A-4147-A177-3AD203B41FA5}">
                      <a16:colId xmlns:a16="http://schemas.microsoft.com/office/drawing/2014/main" val="3128197691"/>
                    </a:ext>
                  </a:extLst>
                </a:gridCol>
                <a:gridCol w="2120348">
                  <a:extLst>
                    <a:ext uri="{9D8B030D-6E8A-4147-A177-3AD203B41FA5}">
                      <a16:colId xmlns:a16="http://schemas.microsoft.com/office/drawing/2014/main" val="537804474"/>
                    </a:ext>
                  </a:extLst>
                </a:gridCol>
              </a:tblGrid>
              <a:tr h="5264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nstantia" pitchFamily="18" charset="0"/>
                          <a:cs typeface="IrisUPC" pitchFamily="34" charset="-34"/>
                        </a:rPr>
                        <a:t>                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nstantia" pitchFamily="18" charset="0"/>
                          <a:cs typeface="IrisUPC" pitchFamily="34" charset="-34"/>
                        </a:rPr>
                        <a:t>      </a:t>
                      </a:r>
                      <a:r>
                        <a:rPr kumimoji="0" lang="th-T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ระดับคุณภาพ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พอใช้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ดี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ดี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D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502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41104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B031FF3-E98A-487A-875A-1A5FFB59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6962" y="621508"/>
            <a:ext cx="5529469" cy="685800"/>
          </a:xfrm>
        </p:spPr>
        <p:txBody>
          <a:bodyPr>
            <a:normAutofit/>
          </a:bodyPr>
          <a:lstStyle/>
          <a:p>
            <a:pPr algn="ctr"/>
            <a:r>
              <a:rPr lang="th-TH" altLang="en-US" sz="3600" b="1" dirty="0">
                <a:latin typeface="Tahoma" panose="020B0604030504040204" pitchFamily="34" charset="0"/>
                <a:cs typeface="Tahoma" panose="020B0604030504040204" pitchFamily="34" charset="0"/>
              </a:rPr>
              <a:t>ระดับคุณภาพ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10ECBE0-F490-4F89-9F07-274063AD0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200" y="2537788"/>
            <a:ext cx="7772400" cy="2438400"/>
          </a:xfrm>
        </p:spPr>
        <p:txBody>
          <a:bodyPr/>
          <a:lstStyle/>
          <a:p>
            <a:r>
              <a:rPr lang="th-TH" altLang="en-US" sz="2200" b="1" dirty="0">
                <a:solidFill>
                  <a:srgbClr val="CC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คะแนน </a:t>
            </a:r>
            <a:r>
              <a:rPr lang="en-US" altLang="en-US" sz="2200" b="1" dirty="0">
                <a:solidFill>
                  <a:srgbClr val="CC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0.00 – 1.50</a:t>
            </a:r>
            <a:r>
              <a:rPr lang="th-TH" altLang="en-US" sz="2200" b="1" dirty="0">
                <a:solidFill>
                  <a:srgbClr val="CC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การดำเนินงานต้องปรับปรุงเร่งด่วน</a:t>
            </a:r>
          </a:p>
          <a:p>
            <a:r>
              <a:rPr lang="th-TH" altLang="en-US" sz="2200" b="1" dirty="0">
                <a:solidFill>
                  <a:srgbClr val="CC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คะแนน </a:t>
            </a:r>
            <a:r>
              <a:rPr lang="en-US" altLang="en-US" sz="2200" b="1" dirty="0">
                <a:solidFill>
                  <a:srgbClr val="CC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1.51 – 2.50</a:t>
            </a:r>
            <a:r>
              <a:rPr lang="th-TH" altLang="en-US" sz="2200" b="1" dirty="0">
                <a:solidFill>
                  <a:srgbClr val="CC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การดำเนินงานต้องปรับปรุง</a:t>
            </a:r>
          </a:p>
          <a:p>
            <a:r>
              <a:rPr lang="th-TH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คะแนน </a:t>
            </a:r>
            <a:r>
              <a:rPr lang="en-US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2.51 – 3.50</a:t>
            </a:r>
            <a:r>
              <a:rPr lang="th-TH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  การดำเนินงานระดับพอใช้</a:t>
            </a:r>
          </a:p>
          <a:p>
            <a:r>
              <a:rPr lang="th-TH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คะแนน </a:t>
            </a:r>
            <a:r>
              <a:rPr lang="en-US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3.51 – 4.50</a:t>
            </a:r>
            <a:r>
              <a:rPr lang="th-TH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  การดำเนินงานระดับดี</a:t>
            </a:r>
          </a:p>
          <a:p>
            <a:r>
              <a:rPr lang="th-TH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คะแนน </a:t>
            </a:r>
            <a:r>
              <a:rPr lang="en-US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4.51 – 5.00</a:t>
            </a:r>
            <a:r>
              <a:rPr lang="th-TH" altLang="en-US" sz="2200" b="1" dirty="0">
                <a:latin typeface="Tahoma" panose="020B0604030504040204" pitchFamily="34" charset="0"/>
                <a:cs typeface="Tahoma" panose="020B0604030504040204" pitchFamily="34" charset="0"/>
              </a:rPr>
              <a:t>  การดำเนินงานระดับดีมาก</a:t>
            </a:r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DC8776D1-A1D8-4B16-839F-6C50A442138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577976"/>
            <a:ext cx="9144000" cy="74613"/>
            <a:chOff x="-123" y="990600"/>
            <a:chExt cx="9144123" cy="74613"/>
          </a:xfrm>
        </p:grpSpPr>
        <p:pic>
          <p:nvPicPr>
            <p:cNvPr id="23560" name="Picture 17" descr="BLULINE">
              <a:extLst>
                <a:ext uri="{FF2B5EF4-FFF2-40B4-BE49-F238E27FC236}">
                  <a16:creationId xmlns:a16="http://schemas.microsoft.com/office/drawing/2014/main" id="{E7148439-2A10-4CC7-88D0-0177419D6A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70000" contrast="-7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" y="990600"/>
              <a:ext cx="9130934" cy="74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18">
              <a:extLst>
                <a:ext uri="{FF2B5EF4-FFF2-40B4-BE49-F238E27FC236}">
                  <a16:creationId xmlns:a16="http://schemas.microsoft.com/office/drawing/2014/main" id="{A3955227-6241-4DBE-AD4C-4F57351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3" y="1047750"/>
              <a:ext cx="9144123" cy="1270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108256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26FA4-9770-43E9-AFED-9DBA2CE6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206752"/>
            <a:ext cx="9720072" cy="1499616"/>
          </a:xfrm>
        </p:spPr>
        <p:txBody>
          <a:bodyPr/>
          <a:lstStyle/>
          <a:p>
            <a:pPr algn="ctr"/>
            <a:r>
              <a:rPr lang="en-US" dirty="0"/>
              <a:t>Data information</a:t>
            </a:r>
          </a:p>
        </p:txBody>
      </p:sp>
    </p:spTree>
    <p:extLst>
      <p:ext uri="{BB962C8B-B14F-4D97-AF65-F5344CB8AC3E}">
        <p14:creationId xmlns:p14="http://schemas.microsoft.com/office/powerpoint/2010/main" val="11127141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0376F-0014-4ABA-98F5-07DB294F4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/>
              <a:t>ผลประเมินตามองค์ประกอบคุณภาพ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3A9658D-8B43-4589-B04F-FBCC9E7FF19E}"/>
              </a:ext>
            </a:extLst>
          </p:cNvPr>
          <p:cNvGraphicFramePr>
            <a:graphicFrameLocks noGrp="1"/>
          </p:cNvGraphicFramePr>
          <p:nvPr/>
        </p:nvGraphicFramePr>
        <p:xfrm>
          <a:off x="450575" y="2146848"/>
          <a:ext cx="10903228" cy="410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63616">
                  <a:extLst>
                    <a:ext uri="{9D8B030D-6E8A-4147-A177-3AD203B41FA5}">
                      <a16:colId xmlns:a16="http://schemas.microsoft.com/office/drawing/2014/main" val="1365187728"/>
                    </a:ext>
                  </a:extLst>
                </a:gridCol>
                <a:gridCol w="1298713">
                  <a:extLst>
                    <a:ext uri="{9D8B030D-6E8A-4147-A177-3AD203B41FA5}">
                      <a16:colId xmlns:a16="http://schemas.microsoft.com/office/drawing/2014/main" val="3977877679"/>
                    </a:ext>
                  </a:extLst>
                </a:gridCol>
                <a:gridCol w="1245705">
                  <a:extLst>
                    <a:ext uri="{9D8B030D-6E8A-4147-A177-3AD203B41FA5}">
                      <a16:colId xmlns:a16="http://schemas.microsoft.com/office/drawing/2014/main" val="1400013585"/>
                    </a:ext>
                  </a:extLst>
                </a:gridCol>
                <a:gridCol w="1152939">
                  <a:extLst>
                    <a:ext uri="{9D8B030D-6E8A-4147-A177-3AD203B41FA5}">
                      <a16:colId xmlns:a16="http://schemas.microsoft.com/office/drawing/2014/main" val="2600694689"/>
                    </a:ext>
                  </a:extLst>
                </a:gridCol>
                <a:gridCol w="1166191">
                  <a:extLst>
                    <a:ext uri="{9D8B030D-6E8A-4147-A177-3AD203B41FA5}">
                      <a16:colId xmlns:a16="http://schemas.microsoft.com/office/drawing/2014/main" val="2897322467"/>
                    </a:ext>
                  </a:extLst>
                </a:gridCol>
                <a:gridCol w="1046922">
                  <a:extLst>
                    <a:ext uri="{9D8B030D-6E8A-4147-A177-3AD203B41FA5}">
                      <a16:colId xmlns:a16="http://schemas.microsoft.com/office/drawing/2014/main" val="38039864"/>
                    </a:ext>
                  </a:extLst>
                </a:gridCol>
                <a:gridCol w="1229142">
                  <a:extLst>
                    <a:ext uri="{9D8B030D-6E8A-4147-A177-3AD203B41FA5}">
                      <a16:colId xmlns:a16="http://schemas.microsoft.com/office/drawing/2014/main" val="2825106420"/>
                    </a:ext>
                  </a:extLst>
                </a:gridCol>
              </a:tblGrid>
              <a:tr h="318339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1. </a:t>
                      </a:r>
                      <a:r>
                        <a:rPr lang="th-TH" sz="1800" dirty="0">
                          <a:effectLst/>
                        </a:rPr>
                        <a:t>สถาบันการบิน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3.418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5.000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5.000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5.000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5.000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4.270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306057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 </a:t>
                      </a:r>
                      <a:r>
                        <a:rPr lang="th-TH" sz="1800" dirty="0">
                          <a:effectLst/>
                        </a:rPr>
                        <a:t>คณะสัตวแพทย์ศาสตร์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3.530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3.693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4.020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1306372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 </a:t>
                      </a:r>
                      <a:r>
                        <a:rPr lang="th-TH" sz="1800" dirty="0">
                          <a:effectLst/>
                        </a:rPr>
                        <a:t>คณะศิลปศาสตร์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3.565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3.883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4.080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06874097"/>
                  </a:ext>
                </a:extLst>
              </a:tr>
              <a:tr h="6366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 </a:t>
                      </a:r>
                      <a:r>
                        <a:rPr lang="th-TH" sz="1800" dirty="0">
                          <a:effectLst/>
                        </a:rPr>
                        <a:t>คณะวิศวกรรมศาสตร์และสถาปัตยกรรมศาสตร์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3.682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3.677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4.009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14919551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 </a:t>
                      </a:r>
                      <a:r>
                        <a:rPr lang="th-TH" sz="1800" dirty="0">
                          <a:effectLst/>
                        </a:rPr>
                        <a:t>คณะวิทยาศาสตร์และเทคโนโลยี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3.442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3.433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3.688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6542592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6. </a:t>
                      </a:r>
                      <a:r>
                        <a:rPr lang="th-TH" sz="1800" dirty="0">
                          <a:effectLst/>
                        </a:rPr>
                        <a:t>คณะมนุษยศาสตร์และสังคมศาสตร์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2.583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3.893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3.475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4684925"/>
                  </a:ext>
                </a:extLst>
              </a:tr>
              <a:tr h="6366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7. </a:t>
                      </a:r>
                      <a:r>
                        <a:rPr lang="th-TH" sz="1800" dirty="0">
                          <a:effectLst/>
                        </a:rPr>
                        <a:t>คณะบริหารธุรกิจและเทคโนโลยีสารสนเทศ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2.622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3.240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3.496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37791482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8. </a:t>
                      </a:r>
                      <a:r>
                        <a:rPr lang="th-TH" sz="1800" dirty="0">
                          <a:effectLst/>
                        </a:rPr>
                        <a:t>คณะเทคโนโลยีอุตสาหกรรมเกษตร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3.550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4.450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3.973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39399610"/>
                  </a:ext>
                </a:extLst>
              </a:tr>
              <a:tr h="3183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9. </a:t>
                      </a:r>
                      <a:r>
                        <a:rPr lang="th-TH" sz="1800" dirty="0">
                          <a:effectLst/>
                        </a:rPr>
                        <a:t>คณะเทคโนโลยีสังคม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3.195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3.210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3.677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905692"/>
                  </a:ext>
                </a:extLst>
              </a:tr>
              <a:tr h="6064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10. </a:t>
                      </a:r>
                      <a:r>
                        <a:rPr lang="th-TH" sz="1800" dirty="0">
                          <a:effectLst/>
                        </a:rPr>
                        <a:t>คณะเกษตรศาสตร์และทรัพยากรธรรมชาติ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4.013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4.747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3.500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4.102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6841843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B9064014-F678-411A-B69D-8E8D15281ED2}"/>
              </a:ext>
            </a:extLst>
          </p:cNvPr>
          <p:cNvSpPr/>
          <p:nvPr/>
        </p:nvSpPr>
        <p:spPr>
          <a:xfrm>
            <a:off x="1406734" y="1572624"/>
            <a:ext cx="10043144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คณะ                                            องค์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              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องค์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           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องค์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         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องค์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4        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องค์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5       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เฉลี่ยรวม</a:t>
            </a:r>
            <a:endParaRPr lang="en-US" sz="28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039989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F9846-7DA3-4BAA-9FD9-EA0417FA5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h-TH" sz="6000" b="1" dirty="0"/>
              <a:t>ผลประเมินตามมาตรฐานอุดมศึกษา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6403234-0EAA-47F1-842B-5798746E8268}"/>
              </a:ext>
            </a:extLst>
          </p:cNvPr>
          <p:cNvGraphicFramePr>
            <a:graphicFrameLocks noGrp="1"/>
          </p:cNvGraphicFramePr>
          <p:nvPr/>
        </p:nvGraphicFramePr>
        <p:xfrm>
          <a:off x="1007164" y="2608739"/>
          <a:ext cx="10346634" cy="40040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3701">
                  <a:extLst>
                    <a:ext uri="{9D8B030D-6E8A-4147-A177-3AD203B41FA5}">
                      <a16:colId xmlns:a16="http://schemas.microsoft.com/office/drawing/2014/main" val="3343039103"/>
                    </a:ext>
                  </a:extLst>
                </a:gridCol>
                <a:gridCol w="1030015">
                  <a:extLst>
                    <a:ext uri="{9D8B030D-6E8A-4147-A177-3AD203B41FA5}">
                      <a16:colId xmlns:a16="http://schemas.microsoft.com/office/drawing/2014/main" val="1829338707"/>
                    </a:ext>
                  </a:extLst>
                </a:gridCol>
                <a:gridCol w="1753666">
                  <a:extLst>
                    <a:ext uri="{9D8B030D-6E8A-4147-A177-3AD203B41FA5}">
                      <a16:colId xmlns:a16="http://schemas.microsoft.com/office/drawing/2014/main" val="1090163846"/>
                    </a:ext>
                  </a:extLst>
                </a:gridCol>
                <a:gridCol w="1434626">
                  <a:extLst>
                    <a:ext uri="{9D8B030D-6E8A-4147-A177-3AD203B41FA5}">
                      <a16:colId xmlns:a16="http://schemas.microsoft.com/office/drawing/2014/main" val="3785987513"/>
                    </a:ext>
                  </a:extLst>
                </a:gridCol>
                <a:gridCol w="1434626">
                  <a:extLst>
                    <a:ext uri="{9D8B030D-6E8A-4147-A177-3AD203B41FA5}">
                      <a16:colId xmlns:a16="http://schemas.microsoft.com/office/drawing/2014/main" val="3700689156"/>
                    </a:ext>
                  </a:extLst>
                </a:gridCol>
              </a:tblGrid>
              <a:tr h="402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</a:t>
                      </a:r>
                      <a:r>
                        <a:rPr lang="th-TH" sz="2000" dirty="0">
                          <a:effectLst/>
                        </a:rPr>
                        <a:t>คณะเกษตรศาสตร์และทรัพยากรธรรมชาติ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4.39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4.00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2.90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4.01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550900"/>
                  </a:ext>
                </a:extLst>
              </a:tr>
              <a:tr h="402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</a:t>
                      </a:r>
                      <a:r>
                        <a:rPr lang="th-TH" sz="2000" dirty="0">
                          <a:effectLst/>
                        </a:rPr>
                        <a:t>คณะมนุษยศาสตร์และสังคมศาสตร์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0.86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4.71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2.92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3.50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0146413"/>
                  </a:ext>
                </a:extLst>
              </a:tr>
              <a:tr h="402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</a:t>
                      </a:r>
                      <a:r>
                        <a:rPr lang="th-TH" sz="2000" dirty="0">
                          <a:effectLst/>
                        </a:rPr>
                        <a:t>คณะวิทยาศาสตร์และเทคโนโลยี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3.81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3.22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3.88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57448634"/>
                  </a:ext>
                </a:extLst>
              </a:tr>
              <a:tr h="402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</a:t>
                      </a:r>
                      <a:r>
                        <a:rPr lang="th-TH" sz="2000" dirty="0">
                          <a:effectLst/>
                        </a:rPr>
                        <a:t>คณะศิลปศาสตร์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2.72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3.23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4.22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5493709"/>
                  </a:ext>
                </a:extLst>
              </a:tr>
              <a:tr h="402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5.</a:t>
                      </a:r>
                      <a:r>
                        <a:rPr lang="th-TH" sz="2000" dirty="0">
                          <a:effectLst/>
                        </a:rPr>
                        <a:t>คณะสัตวแพทย์ศาสตร์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3.77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4.20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6800728"/>
                  </a:ext>
                </a:extLst>
              </a:tr>
              <a:tr h="3806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6.</a:t>
                      </a:r>
                      <a:r>
                        <a:rPr lang="th-TH" sz="2000" dirty="0">
                          <a:effectLst/>
                        </a:rPr>
                        <a:t>คณะบริหารธุรกิจและเทคโนโลยีสารสนเทศ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1.16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4.71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3.26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3.61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77496352"/>
                  </a:ext>
                </a:extLst>
              </a:tr>
              <a:tr h="402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7.</a:t>
                      </a:r>
                      <a:r>
                        <a:rPr lang="th-TH" sz="2000" dirty="0">
                          <a:effectLst/>
                        </a:rPr>
                        <a:t>คณะวิศวกรรมศาสตร์และสถาปัตยกรรมศาสตร์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3.13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4.86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2.69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4.19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0529402"/>
                  </a:ext>
                </a:extLst>
              </a:tr>
              <a:tr h="402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8.</a:t>
                      </a:r>
                      <a:r>
                        <a:rPr lang="th-TH" sz="2000" dirty="0">
                          <a:effectLst/>
                        </a:rPr>
                        <a:t>สถาบันการบิน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2.71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4.86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3.38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4.14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04634633"/>
                  </a:ext>
                </a:extLst>
              </a:tr>
              <a:tr h="402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9.</a:t>
                      </a:r>
                      <a:r>
                        <a:rPr lang="th-TH" sz="2000" dirty="0">
                          <a:effectLst/>
                        </a:rPr>
                        <a:t>คณะเทคโนโลยีอุตสาหกรรมเกษตร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3.06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4.43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3.11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3.94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6112066"/>
                  </a:ext>
                </a:extLst>
              </a:tr>
              <a:tr h="402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10.</a:t>
                      </a:r>
                      <a:r>
                        <a:rPr lang="th-TH" sz="2000" dirty="0">
                          <a:effectLst/>
                        </a:rPr>
                        <a:t>คณะเทคโนโลยีสังคม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2.27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4.57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3.37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3.83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06216541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7144103F-DB34-4A28-BAA1-B46A7C1351C6}"/>
              </a:ext>
            </a:extLst>
          </p:cNvPr>
          <p:cNvSpPr/>
          <p:nvPr/>
        </p:nvSpPr>
        <p:spPr>
          <a:xfrm>
            <a:off x="2637184" y="1955365"/>
            <a:ext cx="8812694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คณะ                                        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input               process                output         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เฉลี่ยรวม</a:t>
            </a:r>
            <a:endParaRPr lang="en-US" sz="28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EF67F-DDBA-46EB-950E-8B63DC554EE1}"/>
              </a:ext>
            </a:extLst>
          </p:cNvPr>
          <p:cNvSpPr/>
          <p:nvPr/>
        </p:nvSpPr>
        <p:spPr>
          <a:xfrm>
            <a:off x="3551768" y="1381052"/>
            <a:ext cx="5565728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1.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ผลประเมินมาตรฐานด้านคุณภาพบัณฑิต</a:t>
            </a:r>
            <a:endParaRPr lang="en-US" sz="32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915953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DE175E5-E766-44B6-9DB8-86BE4DA07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4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h-TH" sz="6000" b="1" dirty="0"/>
              <a:t>ผลประเมินตามมาตรฐานอุดมศึกษา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DB8E06-4A5B-4700-8AAE-DC848055A9B7}"/>
              </a:ext>
            </a:extLst>
          </p:cNvPr>
          <p:cNvSpPr/>
          <p:nvPr/>
        </p:nvSpPr>
        <p:spPr>
          <a:xfrm>
            <a:off x="2726365" y="1239945"/>
            <a:ext cx="6875600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2.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ผลประเมินมาตรฐานด้านการบริหารจัดการการอุดมศึกษา</a:t>
            </a:r>
            <a:endParaRPr lang="en-US" sz="32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BADCA42-9BEC-4F7F-B9EF-ABA0E4998F39}"/>
              </a:ext>
            </a:extLst>
          </p:cNvPr>
          <p:cNvGraphicFramePr>
            <a:graphicFrameLocks noGrp="1"/>
          </p:cNvGraphicFramePr>
          <p:nvPr/>
        </p:nvGraphicFramePr>
        <p:xfrm>
          <a:off x="437322" y="2570923"/>
          <a:ext cx="11396870" cy="41472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91947">
                  <a:extLst>
                    <a:ext uri="{9D8B030D-6E8A-4147-A177-3AD203B41FA5}">
                      <a16:colId xmlns:a16="http://schemas.microsoft.com/office/drawing/2014/main" val="685038644"/>
                    </a:ext>
                  </a:extLst>
                </a:gridCol>
                <a:gridCol w="1290863">
                  <a:extLst>
                    <a:ext uri="{9D8B030D-6E8A-4147-A177-3AD203B41FA5}">
                      <a16:colId xmlns:a16="http://schemas.microsoft.com/office/drawing/2014/main" val="1124957240"/>
                    </a:ext>
                  </a:extLst>
                </a:gridCol>
                <a:gridCol w="1728810">
                  <a:extLst>
                    <a:ext uri="{9D8B030D-6E8A-4147-A177-3AD203B41FA5}">
                      <a16:colId xmlns:a16="http://schemas.microsoft.com/office/drawing/2014/main" val="3537517772"/>
                    </a:ext>
                  </a:extLst>
                </a:gridCol>
                <a:gridCol w="1728810">
                  <a:extLst>
                    <a:ext uri="{9D8B030D-6E8A-4147-A177-3AD203B41FA5}">
                      <a16:colId xmlns:a16="http://schemas.microsoft.com/office/drawing/2014/main" val="3193210538"/>
                    </a:ext>
                  </a:extLst>
                </a:gridCol>
                <a:gridCol w="1556440">
                  <a:extLst>
                    <a:ext uri="{9D8B030D-6E8A-4147-A177-3AD203B41FA5}">
                      <a16:colId xmlns:a16="http://schemas.microsoft.com/office/drawing/2014/main" val="616771669"/>
                    </a:ext>
                  </a:extLst>
                </a:gridCol>
              </a:tblGrid>
              <a:tr h="416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</a:t>
                      </a:r>
                      <a:r>
                        <a:rPr lang="th-TH" sz="2000" dirty="0">
                          <a:effectLst/>
                        </a:rPr>
                        <a:t>คณะเกษตรศาสตร์และทรัพยากรธรรมชาติ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4.55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4.00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3.57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4.10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135269"/>
                  </a:ext>
                </a:extLst>
              </a:tr>
              <a:tr h="416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</a:t>
                      </a:r>
                      <a:r>
                        <a:rPr lang="th-TH" sz="2000" dirty="0">
                          <a:effectLst/>
                        </a:rPr>
                        <a:t>คณะมนุษยศาสตร์และสังคมศาสตร์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1.90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4.71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2.30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3.48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65866890"/>
                  </a:ext>
                </a:extLst>
              </a:tr>
              <a:tr h="416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</a:t>
                      </a:r>
                      <a:r>
                        <a:rPr lang="th-TH" sz="2000" dirty="0">
                          <a:effectLst/>
                        </a:rPr>
                        <a:t>คณะวิทยาศาสตร์และเทคโนโลยี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3.39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3.21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3.69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71528789"/>
                  </a:ext>
                </a:extLst>
              </a:tr>
              <a:tr h="416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</a:t>
                      </a:r>
                      <a:r>
                        <a:rPr lang="th-TH" sz="2000" dirty="0">
                          <a:effectLst/>
                        </a:rPr>
                        <a:t>คณะศิลปศาสตร์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3.29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2.44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4.08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45698769"/>
                  </a:ext>
                </a:extLst>
              </a:tr>
              <a:tr h="416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5.</a:t>
                      </a:r>
                      <a:r>
                        <a:rPr lang="th-TH" sz="2000" dirty="0">
                          <a:effectLst/>
                        </a:rPr>
                        <a:t>คณะสัตวแพทย์ศาสตร์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2.18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4.28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4.02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55147251"/>
                  </a:ext>
                </a:extLst>
              </a:tr>
              <a:tr h="3953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6.</a:t>
                      </a:r>
                      <a:r>
                        <a:rPr lang="th-TH" sz="2000" dirty="0">
                          <a:effectLst/>
                        </a:rPr>
                        <a:t>คณะบริหารธุรกิจและเทคโนโลยีสารสนเทศ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1.49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4.71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3.24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3.50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3465881"/>
                  </a:ext>
                </a:extLst>
              </a:tr>
              <a:tr h="416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7.</a:t>
                      </a:r>
                      <a:r>
                        <a:rPr lang="th-TH" sz="2000" dirty="0">
                          <a:effectLst/>
                        </a:rPr>
                        <a:t>คณะวิศวกรรมศาสตร์และสถาปัตยกรรมศาสตร์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3.29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4.86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2.48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4.01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47683318"/>
                  </a:ext>
                </a:extLst>
              </a:tr>
              <a:tr h="416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8.</a:t>
                      </a:r>
                      <a:r>
                        <a:rPr lang="th-TH" sz="2000" dirty="0">
                          <a:effectLst/>
                        </a:rPr>
                        <a:t>สถาบันการบิน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3.28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4.86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4.19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4.27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33004365"/>
                  </a:ext>
                </a:extLst>
              </a:tr>
              <a:tr h="416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9.</a:t>
                      </a:r>
                      <a:r>
                        <a:rPr lang="th-TH" sz="2000" dirty="0">
                          <a:effectLst/>
                        </a:rPr>
                        <a:t>คณะเทคโนโลยีอุตสาหกรรมเกษตร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3.55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4.43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3.23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3.97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4392431"/>
                  </a:ext>
                </a:extLst>
              </a:tr>
              <a:tr h="416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10.</a:t>
                      </a:r>
                      <a:r>
                        <a:rPr lang="th-TH" sz="2000" dirty="0">
                          <a:effectLst/>
                        </a:rPr>
                        <a:t>คณะเทคโนโลยีสังคม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4.57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2.95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3.68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247851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7FFFFABF-98F6-43E2-B19D-BC4383E50689}"/>
              </a:ext>
            </a:extLst>
          </p:cNvPr>
          <p:cNvSpPr/>
          <p:nvPr/>
        </p:nvSpPr>
        <p:spPr>
          <a:xfrm>
            <a:off x="1683026" y="1965407"/>
            <a:ext cx="10151166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คณะ                                          </a:t>
            </a: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       input             process            output            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เฉลี่ยรวม</a:t>
            </a:r>
            <a:endParaRPr lang="en-US" sz="32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33238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1C827DE-E748-495E-8E87-1B890396B1C2}"/>
              </a:ext>
            </a:extLst>
          </p:cNvPr>
          <p:cNvSpPr/>
          <p:nvPr/>
        </p:nvSpPr>
        <p:spPr>
          <a:xfrm>
            <a:off x="987552" y="353568"/>
            <a:ext cx="9460992" cy="123139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ปัจจัยความสำเร็จ</a:t>
            </a:r>
            <a:endParaRPr lang="en-US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7851BF-C303-44EF-B599-F826C0C6891A}"/>
              </a:ext>
            </a:extLst>
          </p:cNvPr>
          <p:cNvSpPr txBox="1"/>
          <p:nvPr/>
        </p:nvSpPr>
        <p:spPr>
          <a:xfrm>
            <a:off x="1072896" y="2243328"/>
            <a:ext cx="4413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PDCA + IPO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716F73-E8E1-411F-8E8A-A744DEA8310A}"/>
              </a:ext>
            </a:extLst>
          </p:cNvPr>
          <p:cNvSpPr txBox="1"/>
          <p:nvPr/>
        </p:nvSpPr>
        <p:spPr>
          <a:xfrm>
            <a:off x="1072896" y="3389376"/>
            <a:ext cx="4413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การเชื่อมโยงงานทั้งระบบ</a:t>
            </a: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D4E0D3-1BDF-41C0-BF30-378C0CE965E0}"/>
              </a:ext>
            </a:extLst>
          </p:cNvPr>
          <p:cNvSpPr txBox="1"/>
          <p:nvPr/>
        </p:nvSpPr>
        <p:spPr>
          <a:xfrm>
            <a:off x="1066800" y="4504944"/>
            <a:ext cx="4413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กระบวนการมีส่วนร่วม</a:t>
            </a: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99EA03-BC14-4630-B7FD-B382D107658A}"/>
              </a:ext>
            </a:extLst>
          </p:cNvPr>
          <p:cNvSpPr txBox="1"/>
          <p:nvPr/>
        </p:nvSpPr>
        <p:spPr>
          <a:xfrm>
            <a:off x="48768" y="5779008"/>
            <a:ext cx="12106656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ดำเนินการให้ครอบคลุม การกำกับคุณภาพ  การควบคุมคุณภาพ  การประเมินคุณภาพ  และการพัฒนาคุณภาพ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051297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49C1563-E00F-499C-ADEA-4D0895158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58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h-TH" sz="6000" b="1" dirty="0"/>
              <a:t>ผลประเมินตามมาตรฐานอุดมศึกษา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61A679-9A3D-4787-BE3D-CA6BD1F2A1D8}"/>
              </a:ext>
            </a:extLst>
          </p:cNvPr>
          <p:cNvSpPr/>
          <p:nvPr/>
        </p:nvSpPr>
        <p:spPr>
          <a:xfrm>
            <a:off x="2544419" y="1142513"/>
            <a:ext cx="8083826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3.</a:t>
            </a:r>
            <a:r>
              <a:rPr lang="th-TH" sz="32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มาตรฐานด้านพันธกิจของการบริหารการอุดมศึกษา</a:t>
            </a:r>
            <a:endParaRPr lang="en-US" sz="32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B1F03A3-3C76-4F22-83A0-C8628044997D}"/>
              </a:ext>
            </a:extLst>
          </p:cNvPr>
          <p:cNvGraphicFramePr>
            <a:graphicFrameLocks noGrp="1"/>
          </p:cNvGraphicFramePr>
          <p:nvPr/>
        </p:nvGraphicFramePr>
        <p:xfrm>
          <a:off x="331304" y="2468077"/>
          <a:ext cx="11410123" cy="41580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2576">
                  <a:extLst>
                    <a:ext uri="{9D8B030D-6E8A-4147-A177-3AD203B41FA5}">
                      <a16:colId xmlns:a16="http://schemas.microsoft.com/office/drawing/2014/main" val="3084869411"/>
                    </a:ext>
                  </a:extLst>
                </a:gridCol>
                <a:gridCol w="1272706">
                  <a:extLst>
                    <a:ext uri="{9D8B030D-6E8A-4147-A177-3AD203B41FA5}">
                      <a16:colId xmlns:a16="http://schemas.microsoft.com/office/drawing/2014/main" val="1567439372"/>
                    </a:ext>
                  </a:extLst>
                </a:gridCol>
                <a:gridCol w="1704947">
                  <a:extLst>
                    <a:ext uri="{9D8B030D-6E8A-4147-A177-3AD203B41FA5}">
                      <a16:colId xmlns:a16="http://schemas.microsoft.com/office/drawing/2014/main" val="1395498589"/>
                    </a:ext>
                  </a:extLst>
                </a:gridCol>
                <a:gridCol w="1704947">
                  <a:extLst>
                    <a:ext uri="{9D8B030D-6E8A-4147-A177-3AD203B41FA5}">
                      <a16:colId xmlns:a16="http://schemas.microsoft.com/office/drawing/2014/main" val="3886962138"/>
                    </a:ext>
                  </a:extLst>
                </a:gridCol>
                <a:gridCol w="1704947">
                  <a:extLst>
                    <a:ext uri="{9D8B030D-6E8A-4147-A177-3AD203B41FA5}">
                      <a16:colId xmlns:a16="http://schemas.microsoft.com/office/drawing/2014/main" val="3128153280"/>
                    </a:ext>
                  </a:extLst>
                </a:gridCol>
              </a:tblGrid>
              <a:tr h="417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</a:t>
                      </a:r>
                      <a:r>
                        <a:rPr lang="th-TH" sz="2000" dirty="0">
                          <a:effectLst/>
                        </a:rPr>
                        <a:t>คณะเกษตรศาสตร์และทรัพยากรธรรมชาติ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5.00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0.000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4.24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4.62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115279"/>
                  </a:ext>
                </a:extLst>
              </a:tr>
              <a:tr h="417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</a:t>
                      </a:r>
                      <a:r>
                        <a:rPr lang="th-TH" sz="2000" dirty="0">
                          <a:effectLst/>
                        </a:rPr>
                        <a:t>คณะมนุษยศาสตร์และสังคมศาสตร์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0.000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1.68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3.34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6474414"/>
                  </a:ext>
                </a:extLst>
              </a:tr>
              <a:tr h="417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</a:t>
                      </a:r>
                      <a:r>
                        <a:rPr lang="th-TH" sz="2000" dirty="0">
                          <a:effectLst/>
                        </a:rPr>
                        <a:t>คณะวิทยาศาสตร์และเทคโนโลยี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2.11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3.19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2.65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4721714"/>
                  </a:ext>
                </a:extLst>
              </a:tr>
              <a:tr h="417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</a:t>
                      </a:r>
                      <a:r>
                        <a:rPr lang="th-TH" sz="2000" dirty="0">
                          <a:effectLst/>
                        </a:rPr>
                        <a:t>คณะศิลปศาสตร์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1.65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3.33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64762623"/>
                  </a:ext>
                </a:extLst>
              </a:tr>
              <a:tr h="417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5.</a:t>
                      </a:r>
                      <a:r>
                        <a:rPr lang="th-TH" sz="2000" dirty="0">
                          <a:effectLst/>
                        </a:rPr>
                        <a:t>คณะสัตวแพทย์ศาสตร์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1.30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4.78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3.04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11110761"/>
                  </a:ext>
                </a:extLst>
              </a:tr>
              <a:tr h="3963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6.</a:t>
                      </a:r>
                      <a:r>
                        <a:rPr lang="th-TH" sz="2000" dirty="0">
                          <a:effectLst/>
                        </a:rPr>
                        <a:t>คณะบริหารธุรกิจและเทคโนโลยีสารสนเทศ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2.50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3.22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2.86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2619740"/>
                  </a:ext>
                </a:extLst>
              </a:tr>
              <a:tr h="417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7.</a:t>
                      </a:r>
                      <a:r>
                        <a:rPr lang="th-TH" sz="2000" dirty="0">
                          <a:effectLst/>
                        </a:rPr>
                        <a:t>คณะวิศวกรรมศาสตร์และสถาปัตยกรรมศาสตร์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3.76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2.27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3.02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4276674"/>
                  </a:ext>
                </a:extLst>
              </a:tr>
              <a:tr h="417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8.</a:t>
                      </a:r>
                      <a:r>
                        <a:rPr lang="th-TH" sz="2000" dirty="0">
                          <a:effectLst/>
                        </a:rPr>
                        <a:t>สถาบันการบิน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5.00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5.00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5.00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0477587"/>
                  </a:ext>
                </a:extLst>
              </a:tr>
              <a:tr h="417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9.</a:t>
                      </a:r>
                      <a:r>
                        <a:rPr lang="th-TH" sz="2000" dirty="0">
                          <a:effectLst/>
                        </a:rPr>
                        <a:t>คณะเทคโนโลยีอุตสาหกรรมเกษตร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5.00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3.35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4.18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80426489"/>
                  </a:ext>
                </a:extLst>
              </a:tr>
              <a:tr h="417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10.</a:t>
                      </a:r>
                      <a:r>
                        <a:rPr lang="th-TH" sz="2000" dirty="0">
                          <a:effectLst/>
                        </a:rPr>
                        <a:t>คณะเทคโนโลยีสังคม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3.11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2.52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2.82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5330832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A7048126-B446-44B8-9665-B51F7F349502}"/>
              </a:ext>
            </a:extLst>
          </p:cNvPr>
          <p:cNvSpPr/>
          <p:nvPr/>
        </p:nvSpPr>
        <p:spPr>
          <a:xfrm>
            <a:off x="2120348" y="1964093"/>
            <a:ext cx="9621079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คณะ                                          </a:t>
            </a:r>
            <a:r>
              <a:rPr lang="en-US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        input                 process                 output               </a:t>
            </a:r>
            <a:r>
              <a:rPr lang="th-TH" sz="2800" dirty="0"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เฉลี่ยรวม</a:t>
            </a:r>
            <a:endParaRPr lang="en-US" sz="28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893512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199" y="201200"/>
            <a:ext cx="8662417" cy="1143000"/>
          </a:xfrm>
        </p:spPr>
        <p:txBody>
          <a:bodyPr>
            <a:normAutofit/>
          </a:bodyPr>
          <a:lstStyle/>
          <a:p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rub" panose="02000506040000020004" pitchFamily="2" charset="-34"/>
                <a:cs typeface="TH Krub" panose="02000506040000020004" pitchFamily="2" charset="-34"/>
              </a:rPr>
              <a:t>การบูรณาการการประกันคุณภาพการศึกษากับงานประจำ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Krub" panose="02000506040000020004" pitchFamily="2" charset="-34"/>
              <a:cs typeface="TH Krub" panose="02000506040000020004" pitchFamily="2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4104" y="4533392"/>
            <a:ext cx="8219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rub" panose="02000506040000020004" pitchFamily="2" charset="-34"/>
                <a:cs typeface="TH Krub" panose="02000506040000020004" pitchFamily="2" charset="-34"/>
              </a:rPr>
              <a:t>เพื่อให้การดำเนินงานเชื่อมโยงเป็นระบบเดียวกัน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rub" panose="02000506040000020004" pitchFamily="2" charset="-34"/>
                <a:cs typeface="TH Krub" panose="02000506040000020004" pitchFamily="2" charset="-34"/>
              </a:rPr>
              <a:t>เกิดประสิทธิภาพและประสิทธิผลในการดำเนินงาน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rub" panose="02000506040000020004" pitchFamily="2" charset="-34"/>
                <a:cs typeface="TH Krub" panose="02000506040000020004" pitchFamily="2" charset="-34"/>
              </a:rPr>
              <a:t>ลดความซ้ำซ้อนในการดำเนินงาน และสามารถนำผลจากการดำเนินงานมารายงานผลการดำเนินงานตามตัวบ่งชี้ในส่วนต่างๆ ทั้งในส่วนของแผนกลยุทธ์ คำรับรองการปฏิบัติงาน และการประกันคุณภาพการศึกษาได้อย่างมีประสิทธิภาพ 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980" y="2276872"/>
            <a:ext cx="1954202" cy="18722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701101" y="2840139"/>
            <a:ext cx="2069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กระบวนการหลัก </a:t>
            </a:r>
          </a:p>
          <a:p>
            <a:r>
              <a:rPr lang="en-US" sz="24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Core Process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1564" y="2204864"/>
            <a:ext cx="2088232" cy="200061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903459" y="2603904"/>
            <a:ext cx="19121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กระบวนการสนับสนุน </a:t>
            </a:r>
            <a:endParaRPr lang="en-US" sz="2400" b="1" dirty="0">
              <a:solidFill>
                <a:schemeClr val="bg1"/>
              </a:solidFill>
              <a:latin typeface="TH Krub" panose="02000506040000020004" pitchFamily="2" charset="-34"/>
              <a:cs typeface="TH Krub" panose="02000506040000020004" pitchFamily="2" charset="-34"/>
            </a:endParaRPr>
          </a:p>
          <a:p>
            <a:pPr algn="ctr"/>
            <a:r>
              <a:rPr lang="en-US" sz="22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Support Process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268" y="2204864"/>
            <a:ext cx="2097774" cy="200975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271284" y="2415873"/>
            <a:ext cx="187220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23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กระบวนการ</a:t>
            </a:r>
          </a:p>
          <a:p>
            <a:pPr algn="ctr"/>
            <a:r>
              <a:rPr lang="th-TH" sz="23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บริหารจัดการ </a:t>
            </a:r>
            <a:r>
              <a:rPr lang="en-US" sz="23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Management Process</a:t>
            </a:r>
          </a:p>
        </p:txBody>
      </p:sp>
      <p:sp>
        <p:nvSpPr>
          <p:cNvPr id="6" name="Oval 5"/>
          <p:cNvSpPr/>
          <p:nvPr/>
        </p:nvSpPr>
        <p:spPr>
          <a:xfrm>
            <a:off x="4443131" y="2198466"/>
            <a:ext cx="720080" cy="720080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rub" panose="02000506040000020004" pitchFamily="2" charset="-34"/>
                <a:cs typeface="TH Krub" panose="02000506040000020004" pitchFamily="2" charset="-34"/>
              </a:rPr>
              <a:t>QA</a:t>
            </a:r>
          </a:p>
        </p:txBody>
      </p:sp>
      <p:sp>
        <p:nvSpPr>
          <p:cNvPr id="13" name="Oval 12"/>
          <p:cNvSpPr/>
          <p:nvPr/>
        </p:nvSpPr>
        <p:spPr>
          <a:xfrm>
            <a:off x="7143492" y="2246964"/>
            <a:ext cx="720080" cy="671582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rub" panose="02000506040000020004" pitchFamily="2" charset="-34"/>
                <a:cs typeface="TH Krub" panose="02000506040000020004" pitchFamily="2" charset="-34"/>
              </a:rPr>
              <a:t>QA</a:t>
            </a:r>
          </a:p>
        </p:txBody>
      </p:sp>
      <p:sp>
        <p:nvSpPr>
          <p:cNvPr id="15" name="Oval 14"/>
          <p:cNvSpPr/>
          <p:nvPr/>
        </p:nvSpPr>
        <p:spPr>
          <a:xfrm>
            <a:off x="9825419" y="2320404"/>
            <a:ext cx="720080" cy="720080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rub" panose="02000506040000020004" pitchFamily="2" charset="-34"/>
                <a:cs typeface="TH Krub" panose="02000506040000020004" pitchFamily="2" charset="-34"/>
              </a:rPr>
              <a:t>QA</a:t>
            </a: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FB6675E1-9904-4FCB-A8B9-F0B363E8F681}"/>
              </a:ext>
            </a:extLst>
          </p:cNvPr>
          <p:cNvSpPr/>
          <p:nvPr/>
        </p:nvSpPr>
        <p:spPr>
          <a:xfrm>
            <a:off x="10007045" y="248682"/>
            <a:ext cx="352630" cy="30456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88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1101" y="2840139"/>
            <a:ext cx="2069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กระบวนการหลัก </a:t>
            </a:r>
          </a:p>
          <a:p>
            <a:r>
              <a:rPr lang="en-US" sz="24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Core Process </a:t>
            </a:r>
          </a:p>
        </p:txBody>
      </p:sp>
      <p:sp>
        <p:nvSpPr>
          <p:cNvPr id="8" name="Rectangle 7"/>
          <p:cNvSpPr/>
          <p:nvPr/>
        </p:nvSpPr>
        <p:spPr>
          <a:xfrm>
            <a:off x="5271284" y="2415873"/>
            <a:ext cx="187220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23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กระบวนการ</a:t>
            </a:r>
          </a:p>
          <a:p>
            <a:pPr algn="ctr"/>
            <a:r>
              <a:rPr lang="th-TH" sz="23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บริหารจัดการ </a:t>
            </a:r>
            <a:r>
              <a:rPr lang="en-US" sz="2300" b="1" dirty="0">
                <a:solidFill>
                  <a:schemeClr val="bg1"/>
                </a:solidFill>
                <a:latin typeface="TH Krub" panose="02000506040000020004" pitchFamily="2" charset="-34"/>
                <a:cs typeface="TH Krub" panose="02000506040000020004" pitchFamily="2" charset="-34"/>
              </a:rPr>
              <a:t>Management Process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69" t="18052" r="18231" b="7002"/>
          <a:stretch/>
        </p:blipFill>
        <p:spPr bwMode="auto">
          <a:xfrm>
            <a:off x="901148" y="212032"/>
            <a:ext cx="10707756" cy="6424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B12E08-D3B2-4163-8C3E-9693F2D2185B}"/>
              </a:ext>
            </a:extLst>
          </p:cNvPr>
          <p:cNvSpPr txBox="1"/>
          <p:nvPr/>
        </p:nvSpPr>
        <p:spPr>
          <a:xfrm>
            <a:off x="9978889" y="6281528"/>
            <a:ext cx="2160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/>
              <a:t>มหาวิทยาลัยเชียงใหม่</a:t>
            </a:r>
            <a:endParaRPr lang="en-US" sz="2400" dirty="0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57307E81-100B-417B-89CB-E9706FF69F0D}"/>
              </a:ext>
            </a:extLst>
          </p:cNvPr>
          <p:cNvSpPr/>
          <p:nvPr/>
        </p:nvSpPr>
        <p:spPr>
          <a:xfrm>
            <a:off x="7635004" y="221136"/>
            <a:ext cx="352630" cy="30456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318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มุมมน 3"/>
          <p:cNvSpPr/>
          <p:nvPr/>
        </p:nvSpPr>
        <p:spPr>
          <a:xfrm>
            <a:off x="2238348" y="2071678"/>
            <a:ext cx="7858180" cy="207170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ระยะที่ 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1 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(ต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.- 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ธ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354013">
              <a:buFontTx/>
              <a:buChar char="-"/>
            </a:pPr>
            <a:r>
              <a:rPr lang="th-TH" dirty="0"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ทบทวนแผน และกำหนดนโยบาย</a:t>
            </a:r>
          </a:p>
          <a:p>
            <a:pPr marL="354013" indent="176213">
              <a:buFontTx/>
              <a:buChar char="-"/>
            </a:pPr>
            <a:r>
              <a:rPr lang="th-TH" sz="3600" dirty="0">
                <a:latin typeface="Angsana New" pitchFamily="18" charset="-34"/>
                <a:cs typeface="Angsana New" pitchFamily="18" charset="-34"/>
              </a:rPr>
              <a:t> วางกรอบงาน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/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แผนปรับปรุงจากผลการประเมิน</a:t>
            </a:r>
          </a:p>
        </p:txBody>
      </p:sp>
      <p:sp>
        <p:nvSpPr>
          <p:cNvPr id="5" name="สี่เหลี่ยมมุมมน 4"/>
          <p:cNvSpPr/>
          <p:nvPr/>
        </p:nvSpPr>
        <p:spPr>
          <a:xfrm>
            <a:off x="1881158" y="4500570"/>
            <a:ext cx="8501122" cy="157163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endParaRPr lang="th-TH" sz="4000" dirty="0">
              <a:latin typeface="Angsana New" pitchFamily="18" charset="-34"/>
              <a:cs typeface="Angsana New" pitchFamily="18" charset="-34"/>
            </a:endParaRPr>
          </a:p>
          <a:p>
            <a:pPr>
              <a:buFont typeface="Wingdings" pitchFamily="2" charset="2"/>
              <a:buChar char="Ø"/>
            </a:pP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ระยะที่ 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(ม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.- 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มี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354013">
              <a:buFontTx/>
              <a:buChar char="-"/>
            </a:pPr>
            <a:r>
              <a:rPr lang="th-TH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กำกับติดตามการดำเนินงานให้เป็นไปตามแผนทุกหน่วยงาน</a:t>
            </a:r>
          </a:p>
          <a:p>
            <a:pPr marL="354013">
              <a:buFontTx/>
              <a:buChar char="-"/>
            </a:pPr>
            <a:endParaRPr lang="th-TH" sz="3600" dirty="0">
              <a:latin typeface="Angsana New" pitchFamily="18" charset="-34"/>
              <a:cs typeface="Angsana New" pitchFamily="18" charset="-34"/>
            </a:endParaRPr>
          </a:p>
          <a:p>
            <a:pPr marL="354013">
              <a:buFontTx/>
              <a:buChar char="-"/>
            </a:pPr>
            <a:endParaRPr lang="th-TH" sz="800" dirty="0">
              <a:latin typeface="Angsana New" pitchFamily="18" charset="-34"/>
              <a:cs typeface="Angsana New" pitchFamily="18" charset="-34"/>
            </a:endParaRPr>
          </a:p>
          <a:p>
            <a:pPr marL="354013">
              <a:buFontTx/>
              <a:buChar char="-"/>
            </a:pPr>
            <a:endParaRPr lang="th-TH" sz="1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" name="ชื่อเรื่อง 1"/>
          <p:cNvSpPr>
            <a:spLocks noGrp="1"/>
          </p:cNvSpPr>
          <p:nvPr>
            <p:ph type="title"/>
          </p:nvPr>
        </p:nvSpPr>
        <p:spPr>
          <a:xfrm>
            <a:off x="1981200" y="577584"/>
            <a:ext cx="8229600" cy="1419228"/>
          </a:xfrm>
        </p:spPr>
        <p:txBody>
          <a:bodyPr>
            <a:normAutofit fontScale="90000"/>
          </a:bodyPr>
          <a:lstStyle/>
          <a:p>
            <a:pPr algn="ctr"/>
            <a:r>
              <a:rPr lang="th-TH" sz="5300" b="1" dirty="0">
                <a:latin typeface="Angsana New" pitchFamily="18" charset="-34"/>
                <a:cs typeface="Angsana New" pitchFamily="18" charset="-34"/>
              </a:rPr>
              <a:t>วางกรอบการดำเนินงานและกำกับติดตามตัวชี้วัดตามแผนกลยุทธ์งานประกันคุณภาพ</a:t>
            </a:r>
            <a:br>
              <a:rPr lang="en-US" dirty="0"/>
            </a:b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303329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มุมมน 5"/>
          <p:cNvSpPr/>
          <p:nvPr/>
        </p:nvSpPr>
        <p:spPr>
          <a:xfrm>
            <a:off x="1631141" y="2167500"/>
            <a:ext cx="8929718" cy="4143404"/>
          </a:xfrm>
          <a:prstGeom prst="round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633413">
              <a:buFont typeface="Wingdings" pitchFamily="2" charset="2"/>
              <a:buChar char="Ø"/>
            </a:pP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ระยะที่ 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3 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(ก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พ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.- 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พ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88900" indent="633413"/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จัดทำรายงาน 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SAR : 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ควบคุมคุณภาพ วิเคราะห์คุณภาพ </a:t>
            </a:r>
          </a:p>
          <a:p>
            <a:pPr marL="811213" indent="-88900">
              <a:buFontTx/>
              <a:buChar char="-"/>
            </a:pPr>
            <a:r>
              <a:rPr lang="th-TH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6 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เดือน (ม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  ผู้กำกับตัวชี้วัดแต่ละส่วนงานพิจารณา</a:t>
            </a:r>
          </a:p>
          <a:p>
            <a:pPr marL="722313">
              <a:buFontTx/>
              <a:buChar char="-"/>
            </a:pP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10 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เดือน (พ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 คณะกรรมการ ก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พ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ศ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 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พิจารณา เสนอต่อผู้บริหาร </a:t>
            </a:r>
          </a:p>
          <a:p>
            <a:pPr marL="88900" indent="633413"/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(ปรับระดับ)</a:t>
            </a:r>
          </a:p>
          <a:p>
            <a:pPr marL="722313">
              <a:buFontTx/>
              <a:buChar char="-"/>
            </a:pP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12 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เดือน (ก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  เล่ม 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SAR 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พร้อมหลักฐานข้อมูล </a:t>
            </a:r>
            <a:r>
              <a:rPr lang="en-US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</a:p>
        </p:txBody>
      </p:sp>
      <p:sp>
        <p:nvSpPr>
          <p:cNvPr id="9" name="ชื่อเรื่อง 1"/>
          <p:cNvSpPr>
            <a:spLocks noGrp="1"/>
          </p:cNvSpPr>
          <p:nvPr>
            <p:ph type="title"/>
          </p:nvPr>
        </p:nvSpPr>
        <p:spPr>
          <a:xfrm>
            <a:off x="1981200" y="214290"/>
            <a:ext cx="8229600" cy="2071702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กรอบการดำเนินงานและการกำกับติดตามตัวชี้วัดตามแผนกลยุทธ์งานประกันคุณภาพ </a:t>
            </a:r>
            <a:br>
              <a:rPr lang="en-US" dirty="0"/>
            </a:b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3548794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81200" y="-27384"/>
            <a:ext cx="8229600" cy="17836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กรอบการดำเนินงานและการกำกับติดตามตัวชี้วัดตามแผนกลยุทธ์งานประกันคุณภาพ </a:t>
            </a:r>
            <a:endParaRPr lang="th-TH" dirty="0"/>
          </a:p>
        </p:txBody>
      </p:sp>
      <p:sp>
        <p:nvSpPr>
          <p:cNvPr id="7" name="สี่เหลี่ยมมุมมน 6"/>
          <p:cNvSpPr/>
          <p:nvPr/>
        </p:nvSpPr>
        <p:spPr>
          <a:xfrm>
            <a:off x="1631504" y="1700808"/>
            <a:ext cx="8929718" cy="288032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ระยะที่ 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4 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กลยุทธ์ปรับระดับ (มิ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ย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.-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ส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>
              <a:buFontTx/>
              <a:buChar char="-"/>
            </a:pP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เตรียมความพร้อมรับการตรวจประเมินหน่วยสนับสนุน (มิ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ย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.-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>
              <a:buFontTx/>
              <a:buChar char="-"/>
            </a:pP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เตรียมความพร้อมรับการตรวจประเมินหลักสูตร (มิ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ย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.-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>
              <a:buFontTx/>
              <a:buChar char="-"/>
            </a:pP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เตรียมความพร้อมรับการตรวจประเมินคณะ (ก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 -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sz="36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เตรียมความพร้อมรับการตรวจประเมินมหาวิทยาลัย (ก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.-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sz="3600" dirty="0">
              <a:solidFill>
                <a:schemeClr val="tx1"/>
              </a:solidFill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2584614" y="6221576"/>
            <a:ext cx="71547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นโยบายการประกันคุณภาพ 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: 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กลยุทธ์ปรับระดับ</a:t>
            </a:r>
            <a:endParaRPr lang="th-TH" sz="4000" dirty="0"/>
          </a:p>
        </p:txBody>
      </p:sp>
      <p:sp>
        <p:nvSpPr>
          <p:cNvPr id="6" name="ลูกศรลง 5"/>
          <p:cNvSpPr/>
          <p:nvPr/>
        </p:nvSpPr>
        <p:spPr>
          <a:xfrm flipV="1">
            <a:off x="5667372" y="5715016"/>
            <a:ext cx="500066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rgbClr val="FF0000"/>
              </a:solidFill>
            </a:endParaRPr>
          </a:p>
        </p:txBody>
      </p:sp>
      <p:sp>
        <p:nvSpPr>
          <p:cNvPr id="8" name="ลูกศรลง 7"/>
          <p:cNvSpPr/>
          <p:nvPr/>
        </p:nvSpPr>
        <p:spPr>
          <a:xfrm flipV="1">
            <a:off x="3381356" y="5715016"/>
            <a:ext cx="500066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rgbClr val="FF0000"/>
              </a:solidFill>
            </a:endParaRPr>
          </a:p>
        </p:txBody>
      </p:sp>
      <p:sp>
        <p:nvSpPr>
          <p:cNvPr id="9" name="ลูกศรลง 8"/>
          <p:cNvSpPr/>
          <p:nvPr/>
        </p:nvSpPr>
        <p:spPr>
          <a:xfrm flipV="1">
            <a:off x="8024826" y="5715016"/>
            <a:ext cx="500066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F90F8D-C7AD-45AC-BC22-9D374F929160}"/>
              </a:ext>
            </a:extLst>
          </p:cNvPr>
          <p:cNvSpPr txBox="1"/>
          <p:nvPr/>
        </p:nvSpPr>
        <p:spPr>
          <a:xfrm>
            <a:off x="1774256" y="4656038"/>
            <a:ext cx="8858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dirty="0"/>
              <a:t>เพิ่มเติม </a:t>
            </a:r>
            <a:r>
              <a:rPr lang="en-US" sz="3600" dirty="0"/>
              <a:t>: </a:t>
            </a:r>
            <a:r>
              <a:rPr lang="th-TH" sz="3600" dirty="0"/>
              <a:t>การพัฒนาคู่มือปฏิบัติงานเพื่อเตรียมการเรื่อง </a:t>
            </a:r>
            <a:endParaRPr lang="en-US" sz="3600" dirty="0"/>
          </a:p>
          <a:p>
            <a:pPr algn="ctr"/>
            <a:r>
              <a:rPr lang="en-US" dirty="0"/>
              <a:t>standard operation process</a:t>
            </a:r>
          </a:p>
        </p:txBody>
      </p:sp>
    </p:spTree>
    <p:extLst>
      <p:ext uri="{BB962C8B-B14F-4D97-AF65-F5344CB8AC3E}">
        <p14:creationId xmlns:p14="http://schemas.microsoft.com/office/powerpoint/2010/main" val="34462838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524000" y="223822"/>
            <a:ext cx="9144000" cy="1633542"/>
          </a:xfrm>
        </p:spPr>
        <p:txBody>
          <a:bodyPr>
            <a:noAutofit/>
          </a:bodyPr>
          <a:lstStyle/>
          <a:p>
            <a:pPr algn="ctr"/>
            <a:r>
              <a:rPr lang="th-TH" sz="4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แผนตรวจประเมินคุณภาพการศึกษาภายใน</a:t>
            </a:r>
            <a:br>
              <a:rPr lang="en-US" sz="4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4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ประจำปีการศึกษา</a:t>
            </a:r>
            <a:r>
              <a:rPr lang="en-US" sz="48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4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2560</a:t>
            </a:r>
            <a:endParaRPr lang="th-TH" sz="48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" name="สี่เหลี่ยมมุมมน 6"/>
          <p:cNvSpPr/>
          <p:nvPr/>
        </p:nvSpPr>
        <p:spPr>
          <a:xfrm>
            <a:off x="1952596" y="1857364"/>
            <a:ext cx="8143932" cy="135732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(สัปดาห์ที่ 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3-4 </a:t>
            </a:r>
            <a:r>
              <a:rPr lang="th-TH" sz="4000" dirty="0" err="1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กค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.- 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สัปดาห์ที่ 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 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r>
              <a:rPr lang="en-US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-</a:t>
            </a:r>
            <a:r>
              <a:rPr lang="th-TH" sz="36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ตรวจหน่วยงานสนับสนุน และสำนักงานคณบดี</a:t>
            </a:r>
            <a:endParaRPr lang="th-TH" sz="3600" dirty="0">
              <a:solidFill>
                <a:schemeClr val="tx1"/>
              </a:solidFill>
            </a:endParaRPr>
          </a:p>
        </p:txBody>
      </p:sp>
      <p:sp>
        <p:nvSpPr>
          <p:cNvPr id="8" name="สี่เหลี่ยมมุมมน 7"/>
          <p:cNvSpPr/>
          <p:nvPr/>
        </p:nvSpPr>
        <p:spPr>
          <a:xfrm>
            <a:off x="1952596" y="3357562"/>
            <a:ext cx="8143932" cy="1071570"/>
          </a:xfrm>
          <a:prstGeom prst="roundRect">
            <a:avLst/>
          </a:prstGeom>
          <a:solidFill>
            <a:srgbClr val="F521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th-TH" sz="40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(ส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)</a:t>
            </a:r>
            <a:r>
              <a:rPr lang="en-US" sz="3600" b="1" dirty="0">
                <a:latin typeface="Angsana New" pitchFamily="18" charset="-34"/>
                <a:cs typeface="Angsana New" pitchFamily="18" charset="-34"/>
              </a:rPr>
              <a:t> -</a:t>
            </a:r>
            <a:r>
              <a:rPr lang="th-TH" sz="3600" b="1" dirty="0">
                <a:latin typeface="Angsana New" pitchFamily="18" charset="-34"/>
                <a:cs typeface="Angsana New" pitchFamily="18" charset="-34"/>
              </a:rPr>
              <a:t> ตรวจระดับหลักสูตร</a:t>
            </a:r>
            <a:endParaRPr lang="th-TH" sz="3600" b="1" dirty="0"/>
          </a:p>
        </p:txBody>
      </p:sp>
      <p:sp>
        <p:nvSpPr>
          <p:cNvPr id="9" name="สี่เหลี่ยมมุมมน 8"/>
          <p:cNvSpPr/>
          <p:nvPr/>
        </p:nvSpPr>
        <p:spPr>
          <a:xfrm>
            <a:off x="2024034" y="4572008"/>
            <a:ext cx="8143932" cy="85725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(ก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ย</a:t>
            </a:r>
            <a:r>
              <a:rPr lang="en-US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ตรวจระดับคณะ</a:t>
            </a:r>
            <a:endParaRPr lang="th-TH" sz="3600" b="1" dirty="0">
              <a:solidFill>
                <a:schemeClr val="tx1"/>
              </a:solidFill>
            </a:endParaRPr>
          </a:p>
        </p:txBody>
      </p:sp>
      <p:sp>
        <p:nvSpPr>
          <p:cNvPr id="10" name="สี่เหลี่ยมมุมมน 9"/>
          <p:cNvSpPr/>
          <p:nvPr/>
        </p:nvSpPr>
        <p:spPr>
          <a:xfrm>
            <a:off x="2024034" y="5572140"/>
            <a:ext cx="8143932" cy="107157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th-TH" sz="40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(ต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ค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)</a:t>
            </a:r>
            <a:r>
              <a:rPr lang="en-US" sz="3600" b="1" dirty="0">
                <a:latin typeface="Angsana New" pitchFamily="18" charset="-34"/>
                <a:cs typeface="Angsana New" pitchFamily="18" charset="-34"/>
              </a:rPr>
              <a:t> -</a:t>
            </a:r>
            <a:r>
              <a:rPr lang="th-TH" sz="3600" b="1" dirty="0">
                <a:latin typeface="Angsana New" pitchFamily="18" charset="-34"/>
                <a:cs typeface="Angsana New" pitchFamily="18" charset="-34"/>
              </a:rPr>
              <a:t> ตรวจมหาวิทยาลัย</a:t>
            </a:r>
            <a:endParaRPr lang="th-TH" sz="3600" b="1" dirty="0"/>
          </a:p>
        </p:txBody>
      </p:sp>
    </p:spTree>
    <p:extLst>
      <p:ext uri="{BB962C8B-B14F-4D97-AF65-F5344CB8AC3E}">
        <p14:creationId xmlns:p14="http://schemas.microsoft.com/office/powerpoint/2010/main" val="28703180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81200" y="71414"/>
            <a:ext cx="8229600" cy="1143000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l"/>
            <a:r>
              <a:rPr lang="en-US" sz="6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  RMUTTO  QA  </a:t>
            </a:r>
            <a:endParaRPr lang="th-TH" sz="60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graphicFrame>
        <p:nvGraphicFramePr>
          <p:cNvPr id="4" name="ไดอะแกรม 3"/>
          <p:cNvGraphicFramePr/>
          <p:nvPr/>
        </p:nvGraphicFramePr>
        <p:xfrm>
          <a:off x="1738282" y="1428736"/>
          <a:ext cx="8786842" cy="271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ลูกศรขวา 4"/>
          <p:cNvSpPr/>
          <p:nvPr/>
        </p:nvSpPr>
        <p:spPr>
          <a:xfrm>
            <a:off x="2095472" y="1785926"/>
            <a:ext cx="428628" cy="42862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ลูกศรขวา 5"/>
          <p:cNvSpPr/>
          <p:nvPr/>
        </p:nvSpPr>
        <p:spPr>
          <a:xfrm>
            <a:off x="2024034" y="3214686"/>
            <a:ext cx="500066" cy="50006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7" name="Picture 2" descr="https://upload.wikimedia.org/wikipedia/commons/thumb/7/7a/PDCA_Cycle.svg/220px-PDCA_Cycle.svg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363055" y="214290"/>
            <a:ext cx="2828945" cy="1928826"/>
          </a:xfrm>
          <a:prstGeom prst="rect">
            <a:avLst/>
          </a:prstGeom>
          <a:noFill/>
        </p:spPr>
      </p:pic>
      <p:sp>
        <p:nvSpPr>
          <p:cNvPr id="14" name="สี่เหลี่ยมมุมมน 13"/>
          <p:cNvSpPr/>
          <p:nvPr/>
        </p:nvSpPr>
        <p:spPr>
          <a:xfrm>
            <a:off x="1809720" y="4071942"/>
            <a:ext cx="8643998" cy="2571768"/>
          </a:xfrm>
          <a:prstGeom prst="roundRect">
            <a:avLst/>
          </a:prstGeom>
          <a:solidFill>
            <a:srgbClr val="F41C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บริหารการจัดการศึกษาโดยใช้ 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QA 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เป็นเครื่องมือในการกำกับ ติดตาม ตรวจสอบ ประเมิน และพัฒนา ประสานการทำงานทุกส่วนและเชื่อมโยง </a:t>
            </a: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QA 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เข้ากับทุก</a:t>
            </a:r>
            <a:r>
              <a:rPr lang="th-TH" sz="4000" b="1" dirty="0" err="1">
                <a:latin typeface="Angsana New" pitchFamily="18" charset="-34"/>
                <a:cs typeface="Angsana New" pitchFamily="18" charset="-34"/>
              </a:rPr>
              <a:t>พันธ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กิจของมหาวิทยาลัย</a:t>
            </a:r>
          </a:p>
        </p:txBody>
      </p:sp>
    </p:spTree>
    <p:extLst>
      <p:ext uri="{BB962C8B-B14F-4D97-AF65-F5344CB8AC3E}">
        <p14:creationId xmlns:p14="http://schemas.microsoft.com/office/powerpoint/2010/main" val="26989147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วงรี 8"/>
          <p:cNvSpPr/>
          <p:nvPr/>
        </p:nvSpPr>
        <p:spPr>
          <a:xfrm>
            <a:off x="6020203" y="1860129"/>
            <a:ext cx="2015289" cy="86894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เป้าหมาย</a:t>
            </a:r>
          </a:p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วิสัยทัศน์</a:t>
            </a:r>
          </a:p>
        </p:txBody>
      </p:sp>
      <p:cxnSp>
        <p:nvCxnSpPr>
          <p:cNvPr id="58" name="ลูกศรเชื่อมต่อแบบตรง 57"/>
          <p:cNvCxnSpPr/>
          <p:nvPr/>
        </p:nvCxnSpPr>
        <p:spPr>
          <a:xfrm>
            <a:off x="5678715" y="2394206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กลุ่ม 64"/>
          <p:cNvGrpSpPr/>
          <p:nvPr/>
        </p:nvGrpSpPr>
        <p:grpSpPr>
          <a:xfrm>
            <a:off x="417098" y="580273"/>
            <a:ext cx="5245119" cy="3623752"/>
            <a:chOff x="149620" y="1037366"/>
            <a:chExt cx="4134004" cy="3226032"/>
          </a:xfrm>
          <a:noFill/>
        </p:grpSpPr>
        <p:sp>
          <p:nvSpPr>
            <p:cNvPr id="6" name="วงรี 5"/>
            <p:cNvSpPr/>
            <p:nvPr/>
          </p:nvSpPr>
          <p:spPr>
            <a:xfrm>
              <a:off x="1110047" y="3185160"/>
              <a:ext cx="2664863" cy="1078238"/>
            </a:xfrm>
            <a:prstGeom prst="ellipse">
              <a:avLst/>
            </a:prstGeom>
            <a:solidFill>
              <a:srgbClr val="92D050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- Internal Control</a:t>
              </a:r>
            </a:p>
            <a:p>
              <a:pPr algn="ctr"/>
              <a:r>
                <a:rPr lang="en-US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  -  Risk Management</a:t>
              </a:r>
            </a:p>
            <a:p>
              <a:pPr algn="ctr"/>
              <a:r>
                <a:rPr lang="en-US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- </a:t>
              </a:r>
              <a:r>
                <a:rPr lang="th-TH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ตรวจสอบภายใน</a:t>
              </a:r>
            </a:p>
          </p:txBody>
        </p:sp>
        <p:cxnSp>
          <p:nvCxnSpPr>
            <p:cNvPr id="16" name="ลูกศรเชื่อมต่อแบบตรง 15"/>
            <p:cNvCxnSpPr/>
            <p:nvPr/>
          </p:nvCxnSpPr>
          <p:spPr>
            <a:xfrm flipV="1">
              <a:off x="836417" y="1790601"/>
              <a:ext cx="568139" cy="378849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7" name="ลูกศรเชื่อมต่อแบบตรง 36"/>
            <p:cNvCxnSpPr/>
            <p:nvPr/>
          </p:nvCxnSpPr>
          <p:spPr>
            <a:xfrm>
              <a:off x="3007469" y="1814097"/>
              <a:ext cx="412403" cy="43242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9" name="ลูกศรเชื่อมต่อแบบตรง 38"/>
            <p:cNvCxnSpPr/>
            <p:nvPr/>
          </p:nvCxnSpPr>
          <p:spPr>
            <a:xfrm>
              <a:off x="941392" y="2879134"/>
              <a:ext cx="568139" cy="413765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1" name="ลูกศรเชื่อมต่อแบบตรง 40"/>
            <p:cNvCxnSpPr/>
            <p:nvPr/>
          </p:nvCxnSpPr>
          <p:spPr>
            <a:xfrm flipH="1">
              <a:off x="3007469" y="2863652"/>
              <a:ext cx="579350" cy="310129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5" name="ลูกศรเชื่อมต่อแบบตรง 44"/>
            <p:cNvCxnSpPr/>
            <p:nvPr/>
          </p:nvCxnSpPr>
          <p:spPr>
            <a:xfrm flipV="1">
              <a:off x="2289105" y="1864644"/>
              <a:ext cx="0" cy="33571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7" name="ลูกศรเชื่อมต่อแบบตรง 46"/>
            <p:cNvCxnSpPr/>
            <p:nvPr/>
          </p:nvCxnSpPr>
          <p:spPr>
            <a:xfrm flipH="1">
              <a:off x="1509533" y="2513908"/>
              <a:ext cx="27385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52" name="ลูกศรเชื่อมต่อแบบตรง 51"/>
            <p:cNvCxnSpPr/>
            <p:nvPr/>
          </p:nvCxnSpPr>
          <p:spPr>
            <a:xfrm flipV="1">
              <a:off x="2814522" y="2501171"/>
              <a:ext cx="173302" cy="924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54" name="ลูกศรเชื่อมต่อแบบตรง 53"/>
            <p:cNvCxnSpPr/>
            <p:nvPr/>
          </p:nvCxnSpPr>
          <p:spPr>
            <a:xfrm>
              <a:off x="2289105" y="2820474"/>
              <a:ext cx="0" cy="27229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61" name="วงรี 60"/>
            <p:cNvSpPr/>
            <p:nvPr/>
          </p:nvSpPr>
          <p:spPr>
            <a:xfrm>
              <a:off x="1003186" y="1037366"/>
              <a:ext cx="2552687" cy="871414"/>
            </a:xfrm>
            <a:prstGeom prst="ellipse">
              <a:avLst/>
            </a:prstGeom>
            <a:solidFill>
              <a:schemeClr val="accent2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QA</a:t>
              </a:r>
            </a:p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 improvement plan</a:t>
              </a:r>
              <a:endParaRPr lang="th-TH" sz="20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62" name="วงรี 61"/>
            <p:cNvSpPr/>
            <p:nvPr/>
          </p:nvSpPr>
          <p:spPr>
            <a:xfrm>
              <a:off x="149620" y="2231258"/>
              <a:ext cx="1374130" cy="601634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แผนยุทธศาสตร์</a:t>
              </a:r>
            </a:p>
          </p:txBody>
        </p:sp>
        <p:sp>
          <p:nvSpPr>
            <p:cNvPr id="63" name="วงรี 62"/>
            <p:cNvSpPr/>
            <p:nvPr/>
          </p:nvSpPr>
          <p:spPr>
            <a:xfrm>
              <a:off x="2987824" y="2200354"/>
              <a:ext cx="1295800" cy="663442"/>
            </a:xfrm>
            <a:prstGeom prst="ellipse">
              <a:avLst/>
            </a:prstGeom>
            <a:solidFill>
              <a:srgbClr val="FFC000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แผนปี</a:t>
              </a:r>
            </a:p>
          </p:txBody>
        </p:sp>
        <p:sp>
          <p:nvSpPr>
            <p:cNvPr id="64" name="วงรี 63"/>
            <p:cNvSpPr/>
            <p:nvPr/>
          </p:nvSpPr>
          <p:spPr>
            <a:xfrm>
              <a:off x="1763688" y="2231258"/>
              <a:ext cx="1050834" cy="620120"/>
            </a:xfrm>
            <a:prstGeom prst="ellipse">
              <a:avLst/>
            </a:prstGeom>
            <a:solidFill>
              <a:srgbClr val="FF0066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sz="2000" b="1" dirty="0">
                  <a:solidFill>
                    <a:schemeClr val="bg1"/>
                  </a:solidFill>
                  <a:latin typeface="TH SarabunPSK" pitchFamily="34" charset="-34"/>
                  <a:cs typeface="TH SarabunPSK" pitchFamily="34" charset="-34"/>
                </a:rPr>
                <a:t>กลยุทธ์การเงิน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2112766" y="274454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H SarabunPSK" pitchFamily="34" charset="-34"/>
                <a:cs typeface="TH SarabunPSK" pitchFamily="34" charset="-34"/>
              </a:rPr>
              <a:t>HR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749388" y="2842025"/>
            <a:ext cx="375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H SarabunPSK" pitchFamily="34" charset="-34"/>
                <a:cs typeface="TH SarabunPSK" pitchFamily="34" charset="-34"/>
              </a:rPr>
              <a:t>HR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270574" y="1517410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H SarabunPSK" pitchFamily="34" charset="-34"/>
                <a:cs typeface="TH SarabunPSK" pitchFamily="34" charset="-34"/>
              </a:rPr>
              <a:t>HR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930511" y="1503833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H SarabunPSK" pitchFamily="34" charset="-34"/>
                <a:cs typeface="TH SarabunPSK" pitchFamily="34" charset="-34"/>
              </a:rPr>
              <a:t>HR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3" name="ลูกศรเชื่อมต่อแบบตรง 2"/>
          <p:cNvCxnSpPr/>
          <p:nvPr/>
        </p:nvCxnSpPr>
        <p:spPr>
          <a:xfrm>
            <a:off x="6594595" y="2772307"/>
            <a:ext cx="0" cy="2274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กลุ่ม 41"/>
          <p:cNvGrpSpPr/>
          <p:nvPr/>
        </p:nvGrpSpPr>
        <p:grpSpPr>
          <a:xfrm>
            <a:off x="5613744" y="2856902"/>
            <a:ext cx="6097048" cy="3887204"/>
            <a:chOff x="4089743" y="2842025"/>
            <a:chExt cx="4987679" cy="3887204"/>
          </a:xfrm>
        </p:grpSpPr>
        <p:grpSp>
          <p:nvGrpSpPr>
            <p:cNvPr id="76" name="กลุ่ม 75"/>
            <p:cNvGrpSpPr/>
            <p:nvPr/>
          </p:nvGrpSpPr>
          <p:grpSpPr>
            <a:xfrm>
              <a:off x="4471220" y="2842025"/>
              <a:ext cx="4606202" cy="3887204"/>
              <a:chOff x="4471220" y="2842025"/>
              <a:chExt cx="4606202" cy="3887204"/>
            </a:xfrm>
          </p:grpSpPr>
          <p:sp>
            <p:nvSpPr>
              <p:cNvPr id="10" name="สี่เหลี่ยมผืนผ้า 9"/>
              <p:cNvSpPr/>
              <p:nvPr/>
            </p:nvSpPr>
            <p:spPr>
              <a:xfrm>
                <a:off x="4471220" y="3887165"/>
                <a:ext cx="1126489" cy="407147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th-TH" b="1" dirty="0" err="1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พันธ</a:t>
                </a:r>
                <a:r>
                  <a:rPr lang="th-TH" b="1" dirty="0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กิจ 2</a:t>
                </a:r>
              </a:p>
            </p:txBody>
          </p:sp>
          <p:sp>
            <p:nvSpPr>
              <p:cNvPr id="14" name="สี่เหลี่ยมผืนผ้า 13"/>
              <p:cNvSpPr/>
              <p:nvPr/>
            </p:nvSpPr>
            <p:spPr>
              <a:xfrm>
                <a:off x="4471220" y="3031084"/>
                <a:ext cx="1126489" cy="407147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th-TH" b="1" dirty="0" err="1">
                    <a:latin typeface="TH SarabunPSK" pitchFamily="34" charset="-34"/>
                    <a:cs typeface="TH SarabunPSK" pitchFamily="34" charset="-34"/>
                  </a:rPr>
                  <a:t>พันธ</a:t>
                </a:r>
                <a:r>
                  <a:rPr lang="th-TH" b="1" dirty="0">
                    <a:latin typeface="TH SarabunPSK" pitchFamily="34" charset="-34"/>
                    <a:cs typeface="TH SarabunPSK" pitchFamily="34" charset="-34"/>
                  </a:rPr>
                  <a:t>กิจ 1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705748" y="3047113"/>
                <a:ext cx="1911238" cy="36933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th-TH" b="1" dirty="0">
                    <a:latin typeface="TH SarabunPSK" pitchFamily="34" charset="-34"/>
                    <a:cs typeface="TH SarabunPSK" pitchFamily="34" charset="-34"/>
                  </a:rPr>
                  <a:t>-  ผลิตบัณฑิตที่มีคุณภาพ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681841" y="3880810"/>
                <a:ext cx="1862356" cy="584775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th-TH" sz="1600" b="1" dirty="0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-  ผลิตงานวิจัยที่มีคุณภาพตอบโจทย์/</a:t>
                </a:r>
              </a:p>
              <a:p>
                <a:r>
                  <a:rPr lang="th-TH" sz="1600" b="1" dirty="0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   นำไปใช้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948914" y="3501008"/>
                <a:ext cx="1265699" cy="338554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th-TH" sz="1600" b="1" dirty="0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นวัตกรรม</a:t>
                </a:r>
                <a:r>
                  <a:rPr lang="en-US" sz="1600" b="1" dirty="0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/</a:t>
                </a:r>
                <a:r>
                  <a:rPr lang="th-TH" sz="1600" b="1" dirty="0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ผลงานตีพิมพ์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764841" y="3724962"/>
                <a:ext cx="1006055" cy="830997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th-TH" sz="1600" b="1" dirty="0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ผลงานตีพิมพ์</a:t>
                </a:r>
              </a:p>
              <a:p>
                <a:pPr marL="285750" indent="-285750">
                  <a:buFontTx/>
                  <a:buChar char="-"/>
                </a:pPr>
                <a:r>
                  <a:rPr lang="th-TH" sz="1600" b="1" dirty="0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ใช้ประโยชน์</a:t>
                </a:r>
              </a:p>
              <a:p>
                <a:pPr marL="285750" indent="-285750">
                  <a:buFontTx/>
                  <a:buChar char="-"/>
                </a:pPr>
                <a:r>
                  <a:rPr lang="th-TH" sz="1600" b="1" dirty="0">
                    <a:solidFill>
                      <a:schemeClr val="bg1"/>
                    </a:solidFill>
                    <a:latin typeface="TH SarabunPSK" pitchFamily="34" charset="-34"/>
                    <a:cs typeface="TH SarabunPSK" pitchFamily="34" charset="-34"/>
                  </a:rPr>
                  <a:t>นวัตกรรม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7742456" y="2842025"/>
                <a:ext cx="1194887" cy="830997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th-TH" sz="1600" b="1" dirty="0" err="1">
                    <a:latin typeface="TH SarabunPSK" pitchFamily="34" charset="-34"/>
                    <a:cs typeface="TH SarabunPSK" pitchFamily="34" charset="-34"/>
                  </a:rPr>
                  <a:t>ภาวะการ</a:t>
                </a:r>
                <a:r>
                  <a:rPr lang="th-TH" sz="1600" b="1" dirty="0">
                    <a:latin typeface="TH SarabunPSK" pitchFamily="34" charset="-34"/>
                    <a:cs typeface="TH SarabunPSK" pitchFamily="34" charset="-34"/>
                  </a:rPr>
                  <a:t>มีงานทำ</a:t>
                </a:r>
              </a:p>
              <a:p>
                <a:pPr marL="285750" indent="-285750">
                  <a:buFontTx/>
                  <a:buChar char="-"/>
                </a:pPr>
                <a:r>
                  <a:rPr lang="th-TH" sz="1600" b="1" dirty="0">
                    <a:latin typeface="TH SarabunPSK" pitchFamily="34" charset="-34"/>
                    <a:cs typeface="TH SarabunPSK" pitchFamily="34" charset="-34"/>
                  </a:rPr>
                  <a:t>ผู้ใช้บัณฑิต</a:t>
                </a:r>
              </a:p>
              <a:p>
                <a:pPr marL="285750" indent="-285750">
                  <a:buFontTx/>
                  <a:buChar char="-"/>
                </a:pPr>
                <a:r>
                  <a:rPr lang="th-TH" sz="1600" b="1" dirty="0">
                    <a:latin typeface="TH SarabunPSK" pitchFamily="34" charset="-34"/>
                    <a:cs typeface="TH SarabunPSK" pitchFamily="34" charset="-34"/>
                  </a:rPr>
                  <a:t>ผลงานบัณฑิต</a:t>
                </a:r>
              </a:p>
            </p:txBody>
          </p:sp>
          <p:grpSp>
            <p:nvGrpSpPr>
              <p:cNvPr id="75" name="กลุ่ม 74"/>
              <p:cNvGrpSpPr/>
              <p:nvPr/>
            </p:nvGrpSpPr>
            <p:grpSpPr>
              <a:xfrm>
                <a:off x="4496204" y="4593431"/>
                <a:ext cx="4581218" cy="2135798"/>
                <a:chOff x="4485057" y="4394766"/>
                <a:chExt cx="4581218" cy="2135798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5675156" y="4394766"/>
                  <a:ext cx="1930683" cy="584775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marL="285750" indent="-285750">
                    <a:buFontTx/>
                    <a:buChar char="-"/>
                  </a:pPr>
                  <a:r>
                    <a:rPr lang="th-TH" sz="1600" b="1" dirty="0">
                      <a:solidFill>
                        <a:schemeClr val="bg1"/>
                      </a:solidFill>
                      <a:latin typeface="TH SarabunPSK" pitchFamily="34" charset="-34"/>
                      <a:cs typeface="TH SarabunPSK" pitchFamily="34" charset="-34"/>
                    </a:rPr>
                    <a:t>ให้บริการวิชาการชุมชนเข้มแข็งยั่งยืน</a:t>
                  </a: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7766066" y="4406435"/>
                  <a:ext cx="1268322" cy="584775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wrap="none" rtlCol="0">
                  <a:spAutoFit/>
                </a:bodyPr>
                <a:lstStyle/>
                <a:p>
                  <a:r>
                    <a:rPr lang="th-TH" sz="1600" b="1" dirty="0">
                      <a:solidFill>
                        <a:schemeClr val="bg1"/>
                      </a:solidFill>
                      <a:latin typeface="TH SarabunPSK" pitchFamily="34" charset="-34"/>
                      <a:cs typeface="TH SarabunPSK" pitchFamily="34" charset="-34"/>
                    </a:rPr>
                    <a:t>- จำนวนชุมชนเป้าหมาย</a:t>
                  </a:r>
                </a:p>
                <a:p>
                  <a:r>
                    <a:rPr lang="th-TH" sz="1600" b="1" dirty="0">
                      <a:solidFill>
                        <a:schemeClr val="bg1"/>
                      </a:solidFill>
                      <a:latin typeface="TH SarabunPSK" pitchFamily="34" charset="-34"/>
                      <a:cs typeface="TH SarabunPSK" pitchFamily="34" charset="-34"/>
                    </a:rPr>
                    <a:t>        เข้มแข็ง ยั่งยืน</a:t>
                  </a: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5707216" y="5145226"/>
                  <a:ext cx="1879531" cy="584775"/>
                </a:xfrm>
                <a:prstGeom prst="rect">
                  <a:avLst/>
                </a:prstGeom>
                <a:solidFill>
                  <a:srgbClr val="FFFF00"/>
                </a:solidFill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r>
                    <a:rPr lang="th-TH" sz="1600" b="1" dirty="0">
                      <a:latin typeface="TH SarabunPSK" pitchFamily="34" charset="-34"/>
                      <a:cs typeface="TH SarabunPSK" pitchFamily="34" charset="-34"/>
                    </a:rPr>
                    <a:t>-  อนุรักษ์ ฟื้นฟู ศิลปวัฒนธรรม</a:t>
                  </a:r>
                </a:p>
                <a:p>
                  <a:r>
                    <a:rPr lang="th-TH" sz="1600" b="1" dirty="0">
                      <a:latin typeface="TH SarabunPSK" pitchFamily="34" charset="-34"/>
                      <a:cs typeface="TH SarabunPSK" pitchFamily="34" charset="-34"/>
                    </a:rPr>
                    <a:t>-  การบูร</a:t>
                  </a:r>
                  <a:r>
                    <a:rPr lang="th-TH" sz="1600" b="1" dirty="0" err="1">
                      <a:latin typeface="TH SarabunPSK" pitchFamily="34" charset="-34"/>
                      <a:cs typeface="TH SarabunPSK" pitchFamily="34" charset="-34"/>
                    </a:rPr>
                    <a:t>ณา</a:t>
                  </a:r>
                  <a:r>
                    <a:rPr lang="th-TH" sz="1600" b="1" dirty="0">
                      <a:latin typeface="TH SarabunPSK" pitchFamily="34" charset="-34"/>
                      <a:cs typeface="TH SarabunPSK" pitchFamily="34" charset="-34"/>
                    </a:rPr>
                    <a:t>การ</a:t>
                  </a: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5681842" y="5830164"/>
                  <a:ext cx="1923997" cy="584775"/>
                </a:xfrm>
                <a:prstGeom prst="rect">
                  <a:avLst/>
                </a:prstGeom>
                <a:solidFill>
                  <a:srgbClr val="FEBAF6"/>
                </a:solidFill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marL="285750" indent="-285750">
                    <a:buFontTx/>
                    <a:buChar char="-"/>
                  </a:pPr>
                  <a:r>
                    <a:rPr lang="th-TH" sz="1600" b="1" dirty="0">
                      <a:latin typeface="TH SarabunPSK" pitchFamily="34" charset="-34"/>
                      <a:cs typeface="TH SarabunPSK" pitchFamily="34" charset="-34"/>
                    </a:rPr>
                    <a:t>เพื่อพัฒนาองค์กรให้เป็นองค์กรคุณภาพ</a:t>
                  </a: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7745979" y="5069588"/>
                  <a:ext cx="1320296" cy="830997"/>
                </a:xfrm>
                <a:prstGeom prst="rect">
                  <a:avLst/>
                </a:prstGeom>
                <a:solidFill>
                  <a:srgbClr val="FFFF00"/>
                </a:solidFill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r>
                    <a:rPr lang="th-TH" sz="1400" b="1" dirty="0">
                      <a:latin typeface="TH SarabunPSK" pitchFamily="34" charset="-34"/>
                      <a:cs typeface="TH SarabunPSK" pitchFamily="34" charset="-34"/>
                    </a:rPr>
                    <a:t>- </a:t>
                  </a:r>
                  <a:r>
                    <a:rPr lang="th-TH" sz="1600" b="1" dirty="0">
                      <a:latin typeface="TH SarabunPSK" pitchFamily="34" charset="-34"/>
                      <a:cs typeface="TH SarabunPSK" pitchFamily="34" charset="-34"/>
                    </a:rPr>
                    <a:t>ระดับความสำเร็จงาน</a:t>
                  </a:r>
                </a:p>
                <a:p>
                  <a:r>
                    <a:rPr lang="th-TH" sz="1600" b="1" dirty="0">
                      <a:latin typeface="TH SarabunPSK" pitchFamily="34" charset="-34"/>
                      <a:cs typeface="TH SarabunPSK" pitchFamily="34" charset="-34"/>
                    </a:rPr>
                    <a:t> ด้านการอนุรักษ์ ทำนุศิลปวัฒนธรรม</a:t>
                  </a:r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7772661" y="5945789"/>
                  <a:ext cx="1189642" cy="584775"/>
                </a:xfrm>
                <a:prstGeom prst="rect">
                  <a:avLst/>
                </a:prstGeom>
                <a:solidFill>
                  <a:srgbClr val="FEBAF6"/>
                </a:solidFill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wrap="none" rtlCol="0">
                  <a:spAutoFit/>
                </a:bodyPr>
                <a:lstStyle/>
                <a:p>
                  <a:r>
                    <a:rPr lang="th-TH" sz="1400" b="1" dirty="0">
                      <a:latin typeface="TH SarabunPSK" pitchFamily="34" charset="-34"/>
                      <a:cs typeface="TH SarabunPSK" pitchFamily="34" charset="-34"/>
                    </a:rPr>
                    <a:t>- </a:t>
                  </a:r>
                  <a:r>
                    <a:rPr lang="th-TH" sz="1600" b="1" dirty="0">
                      <a:latin typeface="TH SarabunPSK" pitchFamily="34" charset="-34"/>
                      <a:cs typeface="TH SarabunPSK" pitchFamily="34" charset="-34"/>
                    </a:rPr>
                    <a:t>บรรลุแผนยุทธศาสตร์</a:t>
                  </a:r>
                </a:p>
                <a:p>
                  <a:r>
                    <a:rPr lang="th-TH" sz="1600" b="1" dirty="0">
                      <a:latin typeface="TH SarabunPSK" pitchFamily="34" charset="-34"/>
                      <a:cs typeface="TH SarabunPSK" pitchFamily="34" charset="-34"/>
                    </a:rPr>
                    <a:t>- คะแนนประเมิน</a:t>
                  </a:r>
                </a:p>
              </p:txBody>
            </p:sp>
            <p:sp>
              <p:nvSpPr>
                <p:cNvPr id="72" name="สี่เหลี่ยมผืนผ้า 71"/>
                <p:cNvSpPr/>
                <p:nvPr/>
              </p:nvSpPr>
              <p:spPr>
                <a:xfrm>
                  <a:off x="4496204" y="5806139"/>
                  <a:ext cx="1126489" cy="407147"/>
                </a:xfrm>
                <a:prstGeom prst="rect">
                  <a:avLst/>
                </a:prstGeom>
                <a:solidFill>
                  <a:srgbClr val="FEBAF6"/>
                </a:solidFill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th-TH" b="1" dirty="0" err="1">
                      <a:latin typeface="TH SarabunPSK" pitchFamily="34" charset="-34"/>
                      <a:cs typeface="TH SarabunPSK" pitchFamily="34" charset="-34"/>
                    </a:rPr>
                    <a:t>พันธ</a:t>
                  </a:r>
                  <a:r>
                    <a:rPr lang="th-TH" b="1" dirty="0">
                      <a:latin typeface="TH SarabunPSK" pitchFamily="34" charset="-34"/>
                      <a:cs typeface="TH SarabunPSK" pitchFamily="34" charset="-34"/>
                    </a:rPr>
                    <a:t>กิจ 5</a:t>
                  </a:r>
                </a:p>
              </p:txBody>
            </p:sp>
            <p:sp>
              <p:nvSpPr>
                <p:cNvPr id="73" name="สี่เหลี่ยมผืนผ้า 72"/>
                <p:cNvSpPr/>
                <p:nvPr/>
              </p:nvSpPr>
              <p:spPr>
                <a:xfrm>
                  <a:off x="4485057" y="4428777"/>
                  <a:ext cx="1126489" cy="407147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th-TH" b="1" dirty="0" err="1">
                      <a:solidFill>
                        <a:schemeClr val="bg1"/>
                      </a:solidFill>
                      <a:latin typeface="TH SarabunPSK" pitchFamily="34" charset="-34"/>
                      <a:cs typeface="TH SarabunPSK" pitchFamily="34" charset="-34"/>
                    </a:rPr>
                    <a:t>พันธ</a:t>
                  </a:r>
                  <a:r>
                    <a:rPr lang="th-TH" b="1" dirty="0">
                      <a:solidFill>
                        <a:schemeClr val="bg1"/>
                      </a:solidFill>
                      <a:latin typeface="TH SarabunPSK" pitchFamily="34" charset="-34"/>
                      <a:cs typeface="TH SarabunPSK" pitchFamily="34" charset="-34"/>
                    </a:rPr>
                    <a:t>กิจ 3</a:t>
                  </a:r>
                </a:p>
              </p:txBody>
            </p:sp>
            <p:sp>
              <p:nvSpPr>
                <p:cNvPr id="74" name="สี่เหลี่ยมผืนผ้า 73"/>
                <p:cNvSpPr/>
                <p:nvPr/>
              </p:nvSpPr>
              <p:spPr>
                <a:xfrm>
                  <a:off x="4496204" y="5121201"/>
                  <a:ext cx="1126489" cy="407147"/>
                </a:xfrm>
                <a:prstGeom prst="rect">
                  <a:avLst/>
                </a:prstGeom>
                <a:solidFill>
                  <a:srgbClr val="FFFF00"/>
                </a:solidFill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th-TH" b="1" dirty="0" err="1">
                      <a:latin typeface="TH SarabunPSK" pitchFamily="34" charset="-34"/>
                      <a:cs typeface="TH SarabunPSK" pitchFamily="34" charset="-34"/>
                    </a:rPr>
                    <a:t>พันธ</a:t>
                  </a:r>
                  <a:r>
                    <a:rPr lang="th-TH" b="1" dirty="0">
                      <a:latin typeface="TH SarabunPSK" pitchFamily="34" charset="-34"/>
                      <a:cs typeface="TH SarabunPSK" pitchFamily="34" charset="-34"/>
                    </a:rPr>
                    <a:t>กิจ 4</a:t>
                  </a:r>
                </a:p>
              </p:txBody>
            </p:sp>
          </p:grpSp>
        </p:grpSp>
        <p:cxnSp>
          <p:nvCxnSpPr>
            <p:cNvPr id="5" name="ลูกศรเชื่อมต่อแบบตรง 4"/>
            <p:cNvCxnSpPr/>
            <p:nvPr/>
          </p:nvCxnSpPr>
          <p:spPr>
            <a:xfrm>
              <a:off x="4100408" y="6287806"/>
              <a:ext cx="35263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ลูกศรเชื่อมต่อแบบตรง 43"/>
            <p:cNvCxnSpPr/>
            <p:nvPr/>
          </p:nvCxnSpPr>
          <p:spPr>
            <a:xfrm>
              <a:off x="4102624" y="5523439"/>
              <a:ext cx="35263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ลูกศรเชื่อมต่อแบบตรง 45"/>
            <p:cNvCxnSpPr/>
            <p:nvPr/>
          </p:nvCxnSpPr>
          <p:spPr>
            <a:xfrm>
              <a:off x="4109364" y="4106476"/>
              <a:ext cx="35263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ลูกศรเชื่อมต่อแบบตรง 47"/>
            <p:cNvCxnSpPr/>
            <p:nvPr/>
          </p:nvCxnSpPr>
          <p:spPr>
            <a:xfrm>
              <a:off x="4108765" y="4821732"/>
              <a:ext cx="35263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ตัวเชื่อมต่อตรง 7"/>
            <p:cNvCxnSpPr/>
            <p:nvPr/>
          </p:nvCxnSpPr>
          <p:spPr>
            <a:xfrm>
              <a:off x="4102624" y="3273378"/>
              <a:ext cx="0" cy="30043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/>
            <p:cNvCxnSpPr/>
            <p:nvPr/>
          </p:nvCxnSpPr>
          <p:spPr>
            <a:xfrm>
              <a:off x="4089743" y="3274185"/>
              <a:ext cx="39187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A375ADD-1029-4181-B3DF-3ECB08FB81AD}"/>
              </a:ext>
            </a:extLst>
          </p:cNvPr>
          <p:cNvSpPr txBox="1"/>
          <p:nvPr/>
        </p:nvSpPr>
        <p:spPr>
          <a:xfrm>
            <a:off x="5613744" y="548680"/>
            <a:ext cx="4658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59A26C-CAAF-456D-BC31-A7BC2271D4D8}"/>
              </a:ext>
            </a:extLst>
          </p:cNvPr>
          <p:cNvSpPr txBox="1"/>
          <p:nvPr/>
        </p:nvSpPr>
        <p:spPr>
          <a:xfrm>
            <a:off x="5447928" y="548681"/>
            <a:ext cx="4976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เชื่อมโยงระบบงาน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047639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31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h-TH">
              <a:latin typeface="Lucida Sans Unicode" pitchFamily="34" charset="0"/>
              <a:cs typeface="Cordia New" pitchFamily="34" charset="-34"/>
            </a:endParaRPr>
          </a:p>
        </p:txBody>
      </p:sp>
      <p:sp>
        <p:nvSpPr>
          <p:cNvPr id="2051" name="Rectangle 152"/>
          <p:cNvSpPr>
            <a:spLocks noChangeArrowheads="1"/>
          </p:cNvSpPr>
          <p:nvPr/>
        </p:nvSpPr>
        <p:spPr bwMode="auto">
          <a:xfrm>
            <a:off x="964442" y="6038040"/>
            <a:ext cx="102676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th-TH" sz="800" b="1" dirty="0">
              <a:latin typeface="TH SarabunPSK" pitchFamily="34" charset="-34"/>
              <a:ea typeface="Calibri" pitchFamily="34" charset="0"/>
              <a:cs typeface="TH SarabunPSK" pitchFamily="34" charset="-34"/>
            </a:endParaRPr>
          </a:p>
          <a:p>
            <a:pPr algn="ctr" eaLnBrk="0" hangingPunct="0"/>
            <a:r>
              <a:rPr lang="th-TH" sz="3200" b="1" dirty="0"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กระบวนการดำเนินงานแบบมีส่วนร่วมและเชื่อมโยง</a:t>
            </a:r>
            <a:r>
              <a:rPr lang="th-TH" sz="3200" b="1" dirty="0" err="1"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พันธ</a:t>
            </a:r>
            <a:r>
              <a:rPr lang="th-TH" sz="3200" b="1" dirty="0"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กิจกับงานประกันคุณภาพทุกระดับ</a:t>
            </a:r>
            <a:endParaRPr lang="th-TH" sz="3200" dirty="0">
              <a:ea typeface="Calibri" pitchFamily="34" charset="0"/>
              <a:cs typeface="TH SarabunPSK" pitchFamily="34" charset="-34"/>
            </a:endParaRPr>
          </a:p>
        </p:txBody>
      </p:sp>
      <p:grpSp>
        <p:nvGrpSpPr>
          <p:cNvPr id="2" name="Group 244"/>
          <p:cNvGrpSpPr>
            <a:grpSpLocks/>
          </p:cNvGrpSpPr>
          <p:nvPr/>
        </p:nvGrpSpPr>
        <p:grpSpPr bwMode="auto">
          <a:xfrm>
            <a:off x="1141866" y="1125539"/>
            <a:ext cx="10131188" cy="4732337"/>
            <a:chOff x="1071" y="2068"/>
            <a:chExt cx="12126" cy="711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2056" name="Text Box 245"/>
            <p:cNvSpPr txBox="1">
              <a:spLocks noChangeArrowheads="1"/>
            </p:cNvSpPr>
            <p:nvPr/>
          </p:nvSpPr>
          <p:spPr bwMode="auto">
            <a:xfrm>
              <a:off x="10542" y="5318"/>
              <a:ext cx="700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sz="2000" b="1">
                  <a:latin typeface="TH SarabunPSK" pitchFamily="34" charset="-34"/>
                  <a:ea typeface="Angsana New" pitchFamily="18" charset="-34"/>
                  <a:cs typeface="TH SarabunPSK" pitchFamily="34" charset="-34"/>
                </a:rPr>
                <a:t>IPO</a:t>
              </a:r>
              <a:endParaRPr lang="th-TH" sz="2000">
                <a:ea typeface="Angsana New" pitchFamily="18" charset="-34"/>
                <a:cs typeface="TH SarabunPSK" pitchFamily="34" charset="-34"/>
              </a:endParaRPr>
            </a:p>
          </p:txBody>
        </p:sp>
        <p:grpSp>
          <p:nvGrpSpPr>
            <p:cNvPr id="3" name="Group 246"/>
            <p:cNvGrpSpPr>
              <a:grpSpLocks/>
            </p:cNvGrpSpPr>
            <p:nvPr/>
          </p:nvGrpSpPr>
          <p:grpSpPr bwMode="auto">
            <a:xfrm>
              <a:off x="1071" y="2068"/>
              <a:ext cx="12126" cy="7118"/>
              <a:chOff x="1071" y="2068"/>
              <a:chExt cx="12126" cy="7118"/>
            </a:xfrm>
            <a:grpFill/>
          </p:grpSpPr>
          <p:grpSp>
            <p:nvGrpSpPr>
              <p:cNvPr id="4" name="Group 248"/>
              <p:cNvGrpSpPr>
                <a:grpSpLocks/>
              </p:cNvGrpSpPr>
              <p:nvPr/>
            </p:nvGrpSpPr>
            <p:grpSpPr bwMode="auto">
              <a:xfrm>
                <a:off x="1412" y="2068"/>
                <a:ext cx="11785" cy="7118"/>
                <a:chOff x="1272" y="2435"/>
                <a:chExt cx="11785" cy="7118"/>
              </a:xfrm>
              <a:grpFill/>
            </p:grpSpPr>
            <p:grpSp>
              <p:nvGrpSpPr>
                <p:cNvPr id="5" name="Group 249"/>
                <p:cNvGrpSpPr>
                  <a:grpSpLocks/>
                </p:cNvGrpSpPr>
                <p:nvPr/>
              </p:nvGrpSpPr>
              <p:grpSpPr bwMode="auto">
                <a:xfrm>
                  <a:off x="1272" y="2435"/>
                  <a:ext cx="9100" cy="6164"/>
                  <a:chOff x="1425" y="3493"/>
                  <a:chExt cx="9100" cy="6164"/>
                </a:xfrm>
                <a:grpFill/>
              </p:grpSpPr>
              <p:grpSp>
                <p:nvGrpSpPr>
                  <p:cNvPr id="6" name="Group 250"/>
                  <p:cNvGrpSpPr>
                    <a:grpSpLocks/>
                  </p:cNvGrpSpPr>
                  <p:nvPr/>
                </p:nvGrpSpPr>
                <p:grpSpPr bwMode="auto">
                  <a:xfrm>
                    <a:off x="1425" y="4525"/>
                    <a:ext cx="9100" cy="5132"/>
                    <a:chOff x="735" y="1545"/>
                    <a:chExt cx="9100" cy="5132"/>
                  </a:xfrm>
                  <a:grpFill/>
                </p:grpSpPr>
                <p:sp>
                  <p:nvSpPr>
                    <p:cNvPr id="2070" name="Text Box 2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35" y="1545"/>
                      <a:ext cx="2635" cy="5132"/>
                    </a:xfrm>
                    <a:prstGeom prst="rect">
                      <a:avLst/>
                    </a:prstGeom>
                    <a:solidFill>
                      <a:srgbClr val="CCE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2071" name="Text Box 25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66" y="1713"/>
                      <a:ext cx="2037" cy="597"/>
                    </a:xfrm>
                    <a:prstGeom prst="rect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th-TH" sz="2800" dirty="0">
                          <a:ea typeface="Angsana New" pitchFamily="18" charset="-34"/>
                          <a:cs typeface="TH SarabunPSK" pitchFamily="34" charset="-34"/>
                        </a:rPr>
                        <a:t>มหาวิทยาลัย</a:t>
                      </a:r>
                    </a:p>
                  </p:txBody>
                </p:sp>
                <p:cxnSp>
                  <p:nvCxnSpPr>
                    <p:cNvPr id="2072" name="AutoShape 253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2037" y="2449"/>
                      <a:ext cx="16" cy="444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 type="triangle" w="med" len="med"/>
                    </a:ln>
                  </p:spPr>
                </p:cxnSp>
                <p:sp>
                  <p:nvSpPr>
                    <p:cNvPr id="2073" name="Text Box 25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66" y="3015"/>
                      <a:ext cx="2037" cy="597"/>
                    </a:xfrm>
                    <a:prstGeom prst="rect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th-TH" sz="2800" dirty="0">
                          <a:ea typeface="Angsana New" pitchFamily="18" charset="-34"/>
                          <a:cs typeface="TH SarabunPSK" pitchFamily="34" charset="-34"/>
                        </a:rPr>
                        <a:t>หน่วยงาน</a:t>
                      </a:r>
                    </a:p>
                  </p:txBody>
                </p:sp>
                <p:cxnSp>
                  <p:nvCxnSpPr>
                    <p:cNvPr id="2074" name="AutoShape 255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2021" y="3655"/>
                      <a:ext cx="16" cy="444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 type="triangle" w="med" len="med"/>
                    </a:ln>
                  </p:spPr>
                </p:cxnSp>
                <p:sp>
                  <p:nvSpPr>
                    <p:cNvPr id="2075" name="Text Box 25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66" y="4174"/>
                      <a:ext cx="2037" cy="597"/>
                    </a:xfrm>
                    <a:prstGeom prst="rect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th-TH" sz="2800" dirty="0">
                          <a:latin typeface="TH SarabunPSK" panose="020B0500040200020003" pitchFamily="34" charset="-34"/>
                          <a:ea typeface="Angsana New" pitchFamily="18" charset="-34"/>
                          <a:cs typeface="TH SarabunPSK" panose="020B0500040200020003" pitchFamily="34" charset="-34"/>
                        </a:rPr>
                        <a:t>คณะ</a:t>
                      </a:r>
                      <a:r>
                        <a:rPr lang="en-US" sz="2800" dirty="0">
                          <a:latin typeface="TH SarabunPSK" panose="020B0500040200020003" pitchFamily="34" charset="-34"/>
                          <a:ea typeface="Angsana New" pitchFamily="18" charset="-34"/>
                          <a:cs typeface="TH SarabunPSK" panose="020B0500040200020003" pitchFamily="34" charset="-34"/>
                        </a:rPr>
                        <a:t>/</a:t>
                      </a:r>
                      <a:r>
                        <a:rPr lang="th-TH" sz="2800" dirty="0">
                          <a:latin typeface="TH SarabunPSK" panose="020B0500040200020003" pitchFamily="34" charset="-34"/>
                          <a:ea typeface="Angsana New" pitchFamily="18" charset="-34"/>
                          <a:cs typeface="TH SarabunPSK" panose="020B0500040200020003" pitchFamily="34" charset="-34"/>
                        </a:rPr>
                        <a:t>สถาบัน</a:t>
                      </a:r>
                    </a:p>
                  </p:txBody>
                </p:sp>
                <p:sp>
                  <p:nvSpPr>
                    <p:cNvPr id="2076" name="Text Box 25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3" y="5374"/>
                      <a:ext cx="2037" cy="981"/>
                    </a:xfrm>
                    <a:prstGeom prst="rect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th-TH" sz="2800" dirty="0">
                          <a:ea typeface="Angsana New" pitchFamily="18" charset="-34"/>
                          <a:cs typeface="TH SarabunPSK" pitchFamily="34" charset="-34"/>
                        </a:rPr>
                        <a:t>หลักสูตร</a:t>
                      </a:r>
                    </a:p>
                  </p:txBody>
                </p:sp>
                <p:cxnSp>
                  <p:nvCxnSpPr>
                    <p:cNvPr id="2077" name="AutoShape 258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2005" y="4835"/>
                      <a:ext cx="16" cy="444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 type="triangle" w="med" len="med"/>
                    </a:ln>
                  </p:spPr>
                </p:cxnSp>
                <p:grpSp>
                  <p:nvGrpSpPr>
                    <p:cNvPr id="7" name="Group 2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418" y="3415"/>
                      <a:ext cx="720" cy="692"/>
                      <a:chOff x="3418" y="2785"/>
                      <a:chExt cx="720" cy="692"/>
                    </a:xfrm>
                    <a:grpFill/>
                  </p:grpSpPr>
                  <p:cxnSp>
                    <p:nvCxnSpPr>
                      <p:cNvPr id="2095" name="AutoShape 26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508" y="3462"/>
                        <a:ext cx="521" cy="15"/>
                      </a:xfrm>
                      <a:prstGeom prst="straightConnector1">
                        <a:avLst/>
                      </a:prstGeom>
                      <a:grpFill/>
                      <a:ln w="9525">
                        <a:solidFill>
                          <a:srgbClr val="000000"/>
                        </a:solidFill>
                        <a:round/>
                        <a:headEnd type="triangle" w="med" len="med"/>
                        <a:tailEnd type="triangle" w="med" len="med"/>
                      </a:ln>
                    </p:spPr>
                  </p:cxnSp>
                  <p:sp>
                    <p:nvSpPr>
                      <p:cNvPr id="2096" name="Text Box 26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418" y="2785"/>
                        <a:ext cx="720" cy="51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>
                          <a:spcAft>
                            <a:spcPts val="1000"/>
                          </a:spcAft>
                        </a:pPr>
                        <a:r>
                          <a:rPr lang="en-US" sz="2000" b="1" dirty="0">
                            <a:latin typeface="TH SarabunPSK" pitchFamily="34" charset="-34"/>
                            <a:ea typeface="Angsana New" pitchFamily="18" charset="-34"/>
                            <a:cs typeface="TH SarabunPSK" pitchFamily="34" charset="-34"/>
                          </a:rPr>
                          <a:t>IPO</a:t>
                        </a:r>
                        <a:endParaRPr lang="th-TH" sz="2000" dirty="0">
                          <a:ea typeface="Angsana New" pitchFamily="18" charset="-34"/>
                          <a:cs typeface="TH SarabunPSK" pitchFamily="34" charset="-34"/>
                        </a:endParaRPr>
                      </a:p>
                    </p:txBody>
                  </p:sp>
                </p:grpSp>
                <p:grpSp>
                  <p:nvGrpSpPr>
                    <p:cNvPr id="8" name="Group 2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138" y="1571"/>
                      <a:ext cx="5697" cy="4933"/>
                      <a:chOff x="4138" y="1271"/>
                      <a:chExt cx="5697" cy="4933"/>
                    </a:xfrm>
                    <a:grpFill/>
                  </p:grpSpPr>
                  <p:sp>
                    <p:nvSpPr>
                      <p:cNvPr id="2080" name="Text Box 26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138" y="1271"/>
                        <a:ext cx="5697" cy="4933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th-TH"/>
                      </a:p>
                    </p:txBody>
                  </p:sp>
                  <p:grpSp>
                    <p:nvGrpSpPr>
                      <p:cNvPr id="9" name="Group 2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230" y="1598"/>
                        <a:ext cx="5234" cy="4336"/>
                        <a:chOff x="4230" y="1598"/>
                        <a:chExt cx="5234" cy="4336"/>
                      </a:xfrm>
                      <a:grpFill/>
                    </p:grpSpPr>
                    <p:sp>
                      <p:nvSpPr>
                        <p:cNvPr id="2082" name="Oval 26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523" y="3510"/>
                          <a:ext cx="1072" cy="797"/>
                        </a:xfrm>
                        <a:prstGeom prst="ellipse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spcAft>
                              <a:spcPts val="1000"/>
                            </a:spcAft>
                          </a:pPr>
                          <a:r>
                            <a:rPr lang="en-US" sz="2800" b="1" dirty="0">
                              <a:latin typeface="TH SarabunPSK" pitchFamily="34" charset="-34"/>
                              <a:ea typeface="Angsana New" pitchFamily="18" charset="-34"/>
                              <a:cs typeface="TH SarabunPSK" pitchFamily="34" charset="-34"/>
                            </a:rPr>
                            <a:t>QA</a:t>
                          </a:r>
                          <a:endParaRPr lang="th-TH" sz="2800" dirty="0">
                            <a:ea typeface="Angsana New" pitchFamily="18" charset="-34"/>
                            <a:cs typeface="TH SarabunPSK" pitchFamily="34" charset="-34"/>
                          </a:endParaRPr>
                        </a:p>
                      </p:txBody>
                    </p:sp>
                    <p:cxnSp>
                      <p:nvCxnSpPr>
                        <p:cNvPr id="2083" name="AutoShape 266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6125" y="3190"/>
                          <a:ext cx="428" cy="374"/>
                        </a:xfrm>
                        <a:prstGeom prst="straightConnector1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sp>
                      <p:nvSpPr>
                        <p:cNvPr id="2084" name="Oval 2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765" y="2223"/>
                          <a:ext cx="1455" cy="1156"/>
                        </a:xfrm>
                        <a:prstGeom prst="ellipse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spcAft>
                              <a:spcPts val="1000"/>
                            </a:spcAft>
                          </a:pPr>
                          <a:r>
                            <a:rPr lang="th-TH" b="1" dirty="0">
                              <a:latin typeface="TH SarabunPSK" pitchFamily="34" charset="-34"/>
                              <a:ea typeface="Angsana New" pitchFamily="18" charset="-34"/>
                              <a:cs typeface="TH SarabunPSK" pitchFamily="34" charset="-34"/>
                            </a:rPr>
                            <a:t>พันธกิจอุดมศึกษา</a:t>
                          </a:r>
                          <a:endParaRPr lang="th-TH" dirty="0">
                            <a:ea typeface="Angsana New" pitchFamily="18" charset="-34"/>
                            <a:cs typeface="TH SarabunPSK" pitchFamily="34" charset="-34"/>
                          </a:endParaRPr>
                        </a:p>
                      </p:txBody>
                    </p:sp>
                    <p:cxnSp>
                      <p:nvCxnSpPr>
                        <p:cNvPr id="2085" name="AutoShape 268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7062" y="2805"/>
                          <a:ext cx="1" cy="583"/>
                        </a:xfrm>
                        <a:prstGeom prst="straightConnector1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sp>
                      <p:nvSpPr>
                        <p:cNvPr id="2086" name="Oval 2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388" y="1598"/>
                          <a:ext cx="1363" cy="1050"/>
                        </a:xfrm>
                        <a:prstGeom prst="ellipse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 sz="500" b="1" dirty="0">
                            <a:latin typeface="TH SarabunPSK" pitchFamily="34" charset="-34"/>
                            <a:ea typeface="Angsana New" pitchFamily="18" charset="-34"/>
                            <a:cs typeface="TH SarabunPSK" pitchFamily="34" charset="-34"/>
                          </a:endParaRPr>
                        </a:p>
                        <a:p>
                          <a:r>
                            <a:rPr lang="th-TH" sz="2000" b="1" dirty="0">
                              <a:latin typeface="TH SarabunPSK" pitchFamily="34" charset="-34"/>
                              <a:ea typeface="Angsana New" pitchFamily="18" charset="-34"/>
                              <a:cs typeface="TH SarabunPSK" pitchFamily="34" charset="-34"/>
                            </a:rPr>
                            <a:t>ผู้บริหาร</a:t>
                          </a:r>
                          <a:endParaRPr lang="th-TH" sz="2000" dirty="0">
                            <a:ea typeface="Angsana New" pitchFamily="18" charset="-34"/>
                            <a:cs typeface="TH SarabunPSK" pitchFamily="34" charset="-34"/>
                          </a:endParaRPr>
                        </a:p>
                      </p:txBody>
                    </p:sp>
                    <p:cxnSp>
                      <p:nvCxnSpPr>
                        <p:cNvPr id="2087" name="AutoShape 270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V="1">
                          <a:off x="7551" y="3388"/>
                          <a:ext cx="537" cy="275"/>
                        </a:xfrm>
                        <a:prstGeom prst="straightConnector1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sp>
                      <p:nvSpPr>
                        <p:cNvPr id="2088" name="Oval 2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009" y="2472"/>
                          <a:ext cx="1455" cy="1156"/>
                        </a:xfrm>
                        <a:prstGeom prst="ellipse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>
                            <a:spcAft>
                              <a:spcPts val="1000"/>
                            </a:spcAft>
                          </a:pPr>
                          <a:r>
                            <a:rPr lang="th-TH" b="1" dirty="0">
                              <a:latin typeface="TH SarabunPSK" pitchFamily="34" charset="-34"/>
                              <a:ea typeface="Angsana New" pitchFamily="18" charset="-34"/>
                              <a:cs typeface="TH SarabunPSK" pitchFamily="34" charset="-34"/>
                            </a:rPr>
                            <a:t>ผู้มีส่วนได้ส่วนเสีย</a:t>
                          </a:r>
                          <a:endParaRPr lang="th-TH" dirty="0">
                            <a:ea typeface="Angsana New" pitchFamily="18" charset="-34"/>
                            <a:cs typeface="TH SarabunPSK" pitchFamily="34" charset="-34"/>
                          </a:endParaRPr>
                        </a:p>
                      </p:txBody>
                    </p:sp>
                    <p:sp>
                      <p:nvSpPr>
                        <p:cNvPr id="2089" name="Oval 2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856" y="4382"/>
                          <a:ext cx="1363" cy="1023"/>
                        </a:xfrm>
                        <a:prstGeom prst="ellipse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 sz="500" b="1" dirty="0">
                            <a:latin typeface="TH SarabunPSK" pitchFamily="34" charset="-34"/>
                            <a:ea typeface="Angsana New" pitchFamily="18" charset="-34"/>
                            <a:cs typeface="TH SarabunPSK" pitchFamily="34" charset="-34"/>
                          </a:endParaRPr>
                        </a:p>
                        <a:p>
                          <a:r>
                            <a:rPr lang="th-TH" sz="2000" b="1" dirty="0">
                              <a:latin typeface="TH SarabunPSK" pitchFamily="34" charset="-34"/>
                              <a:ea typeface="Angsana New" pitchFamily="18" charset="-34"/>
                              <a:cs typeface="TH SarabunPSK" pitchFamily="34" charset="-34"/>
                            </a:rPr>
                            <a:t>บุคลากร</a:t>
                          </a:r>
                          <a:endParaRPr lang="th-TH" sz="2000" dirty="0">
                            <a:ea typeface="Angsana New" pitchFamily="18" charset="-34"/>
                            <a:cs typeface="TH SarabunPSK" pitchFamily="34" charset="-34"/>
                          </a:endParaRPr>
                        </a:p>
                      </p:txBody>
                    </p:sp>
                    <p:cxnSp>
                      <p:nvCxnSpPr>
                        <p:cNvPr id="2090" name="AutoShape 273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7061" y="4394"/>
                          <a:ext cx="1" cy="467"/>
                        </a:xfrm>
                        <a:prstGeom prst="straightConnector1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cxnSp>
                      <p:nvCxnSpPr>
                        <p:cNvPr id="2091" name="AutoShape 274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V="1">
                          <a:off x="6016" y="4107"/>
                          <a:ext cx="537" cy="275"/>
                        </a:xfrm>
                        <a:prstGeom prst="straightConnector1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sp>
                      <p:nvSpPr>
                        <p:cNvPr id="2092" name="Oval 2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30" y="4000"/>
                          <a:ext cx="1831" cy="1045"/>
                        </a:xfrm>
                        <a:prstGeom prst="ellipse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algn="ctr"/>
                          <a:r>
                            <a:rPr lang="th-TH" sz="2400" b="1" dirty="0">
                              <a:ea typeface="Angsana New" pitchFamily="18" charset="-34"/>
                              <a:cs typeface="TH SarabunPSK" pitchFamily="34" charset="-34"/>
                            </a:rPr>
                            <a:t>นักศึกษา</a:t>
                          </a:r>
                        </a:p>
                      </p:txBody>
                    </p:sp>
                    <p:sp>
                      <p:nvSpPr>
                        <p:cNvPr id="2093" name="Oval 2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82" y="4967"/>
                          <a:ext cx="1669" cy="967"/>
                        </a:xfrm>
                        <a:prstGeom prst="ellipse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 sz="500" b="1" dirty="0">
                            <a:latin typeface="TH SarabunPSK" pitchFamily="34" charset="-34"/>
                            <a:ea typeface="Angsana New" pitchFamily="18" charset="-34"/>
                            <a:cs typeface="TH SarabunPSK" pitchFamily="34" charset="-34"/>
                          </a:endParaRPr>
                        </a:p>
                        <a:p>
                          <a:r>
                            <a:rPr lang="th-TH" b="1" dirty="0">
                              <a:latin typeface="TH SarabunPSK" pitchFamily="34" charset="-34"/>
                              <a:ea typeface="Angsana New" pitchFamily="18" charset="-34"/>
                              <a:cs typeface="TH SarabunPSK" pitchFamily="34" charset="-34"/>
                            </a:rPr>
                            <a:t> </a:t>
                          </a:r>
                          <a:r>
                            <a:rPr lang="th-TH" sz="2000" b="1" dirty="0">
                              <a:latin typeface="TH SarabunPSK" pitchFamily="34" charset="-34"/>
                              <a:ea typeface="Angsana New" pitchFamily="18" charset="-34"/>
                              <a:cs typeface="TH SarabunPSK" pitchFamily="34" charset="-34"/>
                            </a:rPr>
                            <a:t>คณาจารย์</a:t>
                          </a:r>
                          <a:endParaRPr lang="th-TH" sz="2000" dirty="0">
                            <a:ea typeface="Angsana New" pitchFamily="18" charset="-34"/>
                            <a:cs typeface="TH SarabunPSK" pitchFamily="34" charset="-34"/>
                          </a:endParaRPr>
                        </a:p>
                      </p:txBody>
                    </p:sp>
                    <p:cxnSp>
                      <p:nvCxnSpPr>
                        <p:cNvPr id="2094" name="AutoShape 277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7581" y="4107"/>
                          <a:ext cx="428" cy="374"/>
                        </a:xfrm>
                        <a:prstGeom prst="straightConnector1">
                          <a:avLst/>
                        </a:prstGeom>
                        <a:grp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</p:grpSp>
                </p:grpSp>
              </p:grpSp>
              <p:cxnSp>
                <p:nvCxnSpPr>
                  <p:cNvPr id="2068" name="AutoShape 27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528" y="4172"/>
                    <a:ext cx="287" cy="35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med" len="med"/>
                    <a:tailEnd type="triangle" w="med" len="med"/>
                  </a:ln>
                </p:spPr>
              </p:cxnSp>
              <p:sp>
                <p:nvSpPr>
                  <p:cNvPr id="2069" name="Text Box 2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653" y="3493"/>
                    <a:ext cx="1590" cy="703"/>
                  </a:xfrm>
                  <a:prstGeom prst="rect">
                    <a:avLst/>
                  </a:prstGeom>
                  <a:grp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>
                      <a:spcAft>
                        <a:spcPts val="1000"/>
                      </a:spcAft>
                    </a:pPr>
                    <a:r>
                      <a:rPr lang="th-TH" sz="2800" b="1" dirty="0">
                        <a:latin typeface="TH SarabunPSK" pitchFamily="34" charset="-34"/>
                        <a:ea typeface="Angsana New" pitchFamily="18" charset="-34"/>
                        <a:cs typeface="TH SarabunPSK" pitchFamily="34" charset="-34"/>
                      </a:rPr>
                      <a:t>นโยบาย</a:t>
                    </a:r>
                    <a:endParaRPr lang="th-TH" sz="2800" dirty="0">
                      <a:ea typeface="Angsana New" pitchFamily="18" charset="-34"/>
                      <a:cs typeface="TH SarabunPSK" pitchFamily="34" charset="-34"/>
                    </a:endParaRPr>
                  </a:p>
                </p:txBody>
              </p:sp>
            </p:grpSp>
            <p:sp>
              <p:nvSpPr>
                <p:cNvPr id="2061" name="Text Box 280"/>
                <p:cNvSpPr txBox="1">
                  <a:spLocks noChangeArrowheads="1"/>
                </p:cNvSpPr>
                <p:nvPr/>
              </p:nvSpPr>
              <p:spPr bwMode="auto">
                <a:xfrm>
                  <a:off x="5076" y="8925"/>
                  <a:ext cx="2603" cy="628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th-TH" sz="2800" b="1" dirty="0">
                      <a:latin typeface="TH SarabunPSK" pitchFamily="34" charset="-34"/>
                      <a:ea typeface="Angsana New" pitchFamily="18" charset="-34"/>
                      <a:cs typeface="TH SarabunPSK" pitchFamily="34" charset="-34"/>
                    </a:rPr>
                    <a:t>ติดตามตรวจสอบ</a:t>
                  </a:r>
                  <a:endParaRPr lang="th-TH" sz="2800" dirty="0">
                    <a:ea typeface="Angsana New" pitchFamily="18" charset="-34"/>
                    <a:cs typeface="TH SarabunPSK" pitchFamily="34" charset="-34"/>
                  </a:endParaRPr>
                </a:p>
              </p:txBody>
            </p:sp>
            <p:sp>
              <p:nvSpPr>
                <p:cNvPr id="2062" name="Text Box 281"/>
                <p:cNvSpPr txBox="1">
                  <a:spLocks noChangeArrowheads="1"/>
                </p:cNvSpPr>
                <p:nvPr/>
              </p:nvSpPr>
              <p:spPr bwMode="auto">
                <a:xfrm>
                  <a:off x="8507" y="8925"/>
                  <a:ext cx="2642" cy="628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th-TH" sz="2800" b="1" dirty="0">
                      <a:latin typeface="TH SarabunPSK" pitchFamily="34" charset="-34"/>
                      <a:ea typeface="Angsana New" pitchFamily="18" charset="-34"/>
                      <a:cs typeface="TH SarabunPSK" pitchFamily="34" charset="-34"/>
                    </a:rPr>
                    <a:t>ประเมินคุณภาพ</a:t>
                  </a:r>
                  <a:endParaRPr lang="th-TH" sz="2800" dirty="0">
                    <a:ea typeface="Angsana New" pitchFamily="18" charset="-34"/>
                    <a:cs typeface="TH SarabunPSK" pitchFamily="34" charset="-34"/>
                  </a:endParaRPr>
                </a:p>
              </p:txBody>
            </p:sp>
            <p:cxnSp>
              <p:nvCxnSpPr>
                <p:cNvPr id="2063" name="AutoShape 282"/>
                <p:cNvCxnSpPr>
                  <a:cxnSpLocks noChangeShapeType="1"/>
                </p:cNvCxnSpPr>
                <p:nvPr/>
              </p:nvCxnSpPr>
              <p:spPr bwMode="auto">
                <a:xfrm>
                  <a:off x="8732" y="8498"/>
                  <a:ext cx="352" cy="326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064" name="AutoShape 283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6257" y="8523"/>
                  <a:ext cx="306" cy="292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065" name="AutoShape 284"/>
                <p:cNvCxnSpPr>
                  <a:cxnSpLocks noChangeShapeType="1"/>
                </p:cNvCxnSpPr>
                <p:nvPr/>
              </p:nvCxnSpPr>
              <p:spPr bwMode="auto">
                <a:xfrm>
                  <a:off x="10358" y="6222"/>
                  <a:ext cx="495" cy="0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2066" name="Text Box 285"/>
                <p:cNvSpPr txBox="1">
                  <a:spLocks noChangeArrowheads="1"/>
                </p:cNvSpPr>
                <p:nvPr/>
              </p:nvSpPr>
              <p:spPr bwMode="auto">
                <a:xfrm>
                  <a:off x="10956" y="5470"/>
                  <a:ext cx="2101" cy="1394"/>
                </a:xfrm>
                <a:prstGeom prst="rect">
                  <a:avLst/>
                </a:prstGeom>
                <a:solidFill>
                  <a:srgbClr val="CCE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th-TH" sz="2800" b="1" dirty="0">
                      <a:latin typeface="TH SarabunPSK" pitchFamily="34" charset="-34"/>
                      <a:ea typeface="Angsana New" pitchFamily="18" charset="-34"/>
                      <a:cs typeface="TH SarabunPSK" pitchFamily="34" charset="-34"/>
                    </a:rPr>
                    <a:t>คุณภาพองค์กรคุณภาพบัณฑิต</a:t>
                  </a:r>
                  <a:endParaRPr lang="th-TH" sz="2800" dirty="0">
                    <a:ea typeface="Angsana New" pitchFamily="18" charset="-34"/>
                    <a:cs typeface="TH SarabunPSK" pitchFamily="34" charset="-34"/>
                  </a:endParaRPr>
                </a:p>
              </p:txBody>
            </p:sp>
          </p:grpSp>
          <p:sp>
            <p:nvSpPr>
              <p:cNvPr id="2059" name="Text Box 288"/>
              <p:cNvSpPr txBox="1">
                <a:spLocks noChangeArrowheads="1"/>
              </p:cNvSpPr>
              <p:nvPr/>
            </p:nvSpPr>
            <p:spPr bwMode="auto">
              <a:xfrm>
                <a:off x="1071" y="8511"/>
                <a:ext cx="3663" cy="581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1000"/>
                  </a:spcAft>
                </a:pPr>
                <a:r>
                  <a:rPr lang="th-TH" sz="2800" b="1" dirty="0">
                    <a:ea typeface="Angsana New" pitchFamily="18" charset="-34"/>
                    <a:cs typeface="TH SarabunPSK" pitchFamily="34" charset="-34"/>
                  </a:rPr>
                  <a:t>กระบวนการกำกับติดตาม</a:t>
                </a:r>
              </a:p>
            </p:txBody>
          </p:sp>
        </p:grpSp>
      </p:grpSp>
      <p:sp>
        <p:nvSpPr>
          <p:cNvPr id="2053" name="Text Box 279"/>
          <p:cNvSpPr txBox="1">
            <a:spLocks noChangeArrowheads="1"/>
          </p:cNvSpPr>
          <p:nvPr/>
        </p:nvSpPr>
        <p:spPr bwMode="auto">
          <a:xfrm>
            <a:off x="6756567" y="1099013"/>
            <a:ext cx="1076325" cy="5000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th-TH" sz="2800" b="1" dirty="0">
                <a:ea typeface="Angsana New" pitchFamily="18" charset="-34"/>
                <a:cs typeface="TH SarabunPSK" pitchFamily="34" charset="-34"/>
              </a:rPr>
              <a:t>แผน</a:t>
            </a:r>
          </a:p>
        </p:txBody>
      </p:sp>
      <p:cxnSp>
        <p:nvCxnSpPr>
          <p:cNvPr id="2054" name="AutoShape 278"/>
          <p:cNvCxnSpPr>
            <a:cxnSpLocks noChangeShapeType="1"/>
          </p:cNvCxnSpPr>
          <p:nvPr/>
        </p:nvCxnSpPr>
        <p:spPr bwMode="auto">
          <a:xfrm rot="5400000">
            <a:off x="6881813" y="1571626"/>
            <a:ext cx="214313" cy="2143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" name="ลูกศรเชื่อมต่อแบบตรง 54"/>
          <p:cNvCxnSpPr/>
          <p:nvPr/>
        </p:nvCxnSpPr>
        <p:spPr>
          <a:xfrm>
            <a:off x="6885867" y="5641975"/>
            <a:ext cx="50006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524000" y="-2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ยุทธศาสตร์ใยแมงมุม</a:t>
            </a:r>
            <a:endParaRPr lang="th-TH" sz="6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319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1C827DE-E748-495E-8E87-1B890396B1C2}"/>
              </a:ext>
            </a:extLst>
          </p:cNvPr>
          <p:cNvSpPr/>
          <p:nvPr/>
        </p:nvSpPr>
        <p:spPr>
          <a:xfrm>
            <a:off x="987552" y="176784"/>
            <a:ext cx="9460992" cy="123139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ปัจจัยความสำเร็จ</a:t>
            </a:r>
            <a:endParaRPr lang="en-US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7851BF-C303-44EF-B599-F826C0C6891A}"/>
              </a:ext>
            </a:extLst>
          </p:cNvPr>
          <p:cNvSpPr txBox="1"/>
          <p:nvPr/>
        </p:nvSpPr>
        <p:spPr>
          <a:xfrm>
            <a:off x="463298" y="1670304"/>
            <a:ext cx="3096766" cy="707886"/>
          </a:xfrm>
          <a:prstGeom prst="rect">
            <a:avLst/>
          </a:prstGeom>
          <a:solidFill>
            <a:srgbClr val="FEBAF6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PDCA + IPO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72679B-1526-40E5-80B3-DB328B561BDE}"/>
              </a:ext>
            </a:extLst>
          </p:cNvPr>
          <p:cNvSpPr/>
          <p:nvPr/>
        </p:nvSpPr>
        <p:spPr>
          <a:xfrm>
            <a:off x="170690" y="2622030"/>
            <a:ext cx="3584446" cy="4059186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วางระบบกลไก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แผนยุทธศาสตร์มหาวิทยาลัย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แผนปฏิบัติราชการประจำปี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แผนประกันคุณภาพ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ทบทวน วิเคราะห์ผลที่ผ่านมา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วางแผนปรับปรุง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Improvement Plan</a:t>
            </a:r>
            <a:endParaRPr lang="th-TH" sz="30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วางกรอบการดำเนินงาน</a:t>
            </a:r>
            <a:endParaRPr lang="en-US" sz="30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data information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6416AB-058D-4D20-A460-BFBDEBDC32FD}"/>
              </a:ext>
            </a:extLst>
          </p:cNvPr>
          <p:cNvSpPr txBox="1"/>
          <p:nvPr/>
        </p:nvSpPr>
        <p:spPr>
          <a:xfrm>
            <a:off x="4169664" y="1639075"/>
            <a:ext cx="3608832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เชื่อมโยงงานทั้งระบบ</a:t>
            </a: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6C7A52-6F92-45CD-9582-F57062EFD3C1}"/>
              </a:ext>
            </a:extLst>
          </p:cNvPr>
          <p:cNvSpPr txBox="1"/>
          <p:nvPr/>
        </p:nvSpPr>
        <p:spPr>
          <a:xfrm>
            <a:off x="8211312" y="1639075"/>
            <a:ext cx="3822192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กระบวนการมีส่วนร่วม</a:t>
            </a: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5A2640-5E35-44EE-ACBE-0697521CE0EC}"/>
              </a:ext>
            </a:extLst>
          </p:cNvPr>
          <p:cNvSpPr/>
          <p:nvPr/>
        </p:nvSpPr>
        <p:spPr>
          <a:xfrm>
            <a:off x="4163570" y="2615934"/>
            <a:ext cx="3584446" cy="405918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ยุทธศาสตร์ใยแมงมุม</a:t>
            </a:r>
          </a:p>
          <a:p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สร้างความรู้ความเข้าใจ</a:t>
            </a:r>
          </a:p>
          <a:p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- 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ตระหนัก เห็นความสำคัญ</a:t>
            </a:r>
          </a:p>
          <a:p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ยกระดับการบริหารจัดการ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กลยุทธ์ดาวกระจาย </a:t>
            </a:r>
          </a:p>
          <a:p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- 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สร้างทีมที่เข้มแข็ง</a:t>
            </a:r>
          </a:p>
          <a:p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กระจายทุกพื้นที่/สื่อสารให้ทั่วทั้งองค์กร</a:t>
            </a:r>
            <a:endParaRPr lang="en-US" sz="30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D0D2AA-E3A2-46E6-92C4-B815CE1CC03F}"/>
              </a:ext>
            </a:extLst>
          </p:cNvPr>
          <p:cNvSpPr/>
          <p:nvPr/>
        </p:nvSpPr>
        <p:spPr>
          <a:xfrm>
            <a:off x="8278370" y="2609838"/>
            <a:ext cx="3584446" cy="40713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Mind set 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ปรับทัศนคติการทำประกันคุณภาพ</a:t>
            </a:r>
          </a:p>
          <a:p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สร้างความรู้ความเข้าใจ</a:t>
            </a:r>
          </a:p>
          <a:p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- 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ตระหนัก เห็นความสำคัญ</a:t>
            </a:r>
          </a:p>
          <a:p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ทำให้อยู่ในเนื้องานประจำ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 </a:t>
            </a: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Top</a:t>
            </a: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Down</a:t>
            </a:r>
            <a:endParaRPr lang="th-TH" sz="30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Bottom     Up</a:t>
            </a:r>
            <a:endParaRPr lang="th-TH" sz="30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สร้างความยอมรับ</a:t>
            </a:r>
            <a:endParaRPr lang="en-US" sz="30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3CFA786-331A-4AB1-BF68-8E9CD411D453}"/>
              </a:ext>
            </a:extLst>
          </p:cNvPr>
          <p:cNvCxnSpPr/>
          <p:nvPr/>
        </p:nvCxnSpPr>
        <p:spPr>
          <a:xfrm>
            <a:off x="10668000" y="5071872"/>
            <a:ext cx="268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6254A4-F871-447C-9C35-AF06B95DA97A}"/>
              </a:ext>
            </a:extLst>
          </p:cNvPr>
          <p:cNvCxnSpPr/>
          <p:nvPr/>
        </p:nvCxnSpPr>
        <p:spPr>
          <a:xfrm>
            <a:off x="9747504" y="5529072"/>
            <a:ext cx="268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4851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595438" y="214290"/>
            <a:ext cx="9001156" cy="758952"/>
          </a:xfrm>
        </p:spPr>
        <p:txBody>
          <a:bodyPr>
            <a:noAutofit/>
          </a:bodyPr>
          <a:lstStyle/>
          <a:p>
            <a:pPr algn="ctr"/>
            <a:r>
              <a:rPr lang="th-TH" sz="6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กลยุทธ์ดาวกระจาย</a:t>
            </a:r>
          </a:p>
        </p:txBody>
      </p:sp>
      <p:sp>
        <p:nvSpPr>
          <p:cNvPr id="3" name="วงรี 2"/>
          <p:cNvSpPr/>
          <p:nvPr/>
        </p:nvSpPr>
        <p:spPr>
          <a:xfrm>
            <a:off x="4667240" y="1643050"/>
            <a:ext cx="2786082" cy="100013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dirty="0"/>
              <a:t>ระดับมหาวิทยาลัย</a:t>
            </a:r>
          </a:p>
        </p:txBody>
      </p:sp>
      <p:sp>
        <p:nvSpPr>
          <p:cNvPr id="4" name="วงรี 3"/>
          <p:cNvSpPr/>
          <p:nvPr/>
        </p:nvSpPr>
        <p:spPr>
          <a:xfrm>
            <a:off x="4738678" y="3500438"/>
            <a:ext cx="2786082" cy="92869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/>
              <a:t>ระดับคณะ</a:t>
            </a:r>
            <a:r>
              <a:rPr lang="en-US" sz="2000" dirty="0"/>
              <a:t>/</a:t>
            </a:r>
            <a:r>
              <a:rPr lang="th-TH" sz="2800" dirty="0"/>
              <a:t>สถาบัน</a:t>
            </a:r>
          </a:p>
        </p:txBody>
      </p:sp>
      <p:sp>
        <p:nvSpPr>
          <p:cNvPr id="5" name="วงรี 4"/>
          <p:cNvSpPr/>
          <p:nvPr/>
        </p:nvSpPr>
        <p:spPr>
          <a:xfrm>
            <a:off x="4881554" y="5214950"/>
            <a:ext cx="2428892" cy="107157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/>
              <a:t>ระดับหลักสูตร</a:t>
            </a:r>
          </a:p>
        </p:txBody>
      </p:sp>
      <p:sp>
        <p:nvSpPr>
          <p:cNvPr id="14" name="ลูกศรขวา 13"/>
          <p:cNvSpPr/>
          <p:nvPr/>
        </p:nvSpPr>
        <p:spPr>
          <a:xfrm flipH="1">
            <a:off x="7810512" y="5357826"/>
            <a:ext cx="642942" cy="571504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TextBox 14"/>
          <p:cNvSpPr txBox="1"/>
          <p:nvPr/>
        </p:nvSpPr>
        <p:spPr>
          <a:xfrm>
            <a:off x="8524892" y="5344556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หน่วยสนับสนุน</a:t>
            </a:r>
          </a:p>
        </p:txBody>
      </p:sp>
      <p:sp>
        <p:nvSpPr>
          <p:cNvPr id="16" name="ลูกศรขวา 15"/>
          <p:cNvSpPr/>
          <p:nvPr/>
        </p:nvSpPr>
        <p:spPr>
          <a:xfrm flipH="1">
            <a:off x="7810512" y="2143116"/>
            <a:ext cx="642942" cy="571504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8596330" y="2214555"/>
            <a:ext cx="2071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หน่วยสนับสนุน</a:t>
            </a:r>
          </a:p>
        </p:txBody>
      </p:sp>
      <p:cxnSp>
        <p:nvCxnSpPr>
          <p:cNvPr id="18" name="ลูกศรเชื่อมต่อแบบตรง 17"/>
          <p:cNvCxnSpPr/>
          <p:nvPr/>
        </p:nvCxnSpPr>
        <p:spPr>
          <a:xfrm rot="5400000">
            <a:off x="5916619" y="4894265"/>
            <a:ext cx="501642" cy="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ลูกศรเชื่อมต่อแบบตรง 19"/>
          <p:cNvCxnSpPr/>
          <p:nvPr/>
        </p:nvCxnSpPr>
        <p:spPr>
          <a:xfrm rot="16200000" flipV="1">
            <a:off x="6133307" y="4609315"/>
            <a:ext cx="6826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ลูกศรเชื่อมต่อแบบตรง 20"/>
          <p:cNvCxnSpPr/>
          <p:nvPr/>
        </p:nvCxnSpPr>
        <p:spPr>
          <a:xfrm rot="5400000">
            <a:off x="5916619" y="3106739"/>
            <a:ext cx="501642" cy="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ลูกศรเชื่อมต่อแบบตรง 21"/>
          <p:cNvCxnSpPr/>
          <p:nvPr/>
        </p:nvCxnSpPr>
        <p:spPr>
          <a:xfrm rot="16200000" flipV="1">
            <a:off x="6133307" y="2891627"/>
            <a:ext cx="6826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78925" y="2428868"/>
            <a:ext cx="2402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/>
              <a:t>ความร่วมแรงร่วมใจ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095472" y="4500570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/>
              <a:t>ความสามัคคี</a:t>
            </a:r>
          </a:p>
        </p:txBody>
      </p:sp>
      <p:sp>
        <p:nvSpPr>
          <p:cNvPr id="19" name="ลูกศรโค้งขวา 18"/>
          <p:cNvSpPr/>
          <p:nvPr/>
        </p:nvSpPr>
        <p:spPr>
          <a:xfrm flipH="1" flipV="1">
            <a:off x="7239008" y="2428868"/>
            <a:ext cx="1000132" cy="2786082"/>
          </a:xfrm>
          <a:prstGeom prst="curv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23" name="ลูกศรโค้งขวา 22"/>
          <p:cNvSpPr/>
          <p:nvPr/>
        </p:nvSpPr>
        <p:spPr>
          <a:xfrm flipH="1">
            <a:off x="7239008" y="2571744"/>
            <a:ext cx="1000132" cy="2786082"/>
          </a:xfrm>
          <a:prstGeom prst="curv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24" name="ลูกศรโค้งขวา 23"/>
          <p:cNvSpPr/>
          <p:nvPr/>
        </p:nvSpPr>
        <p:spPr>
          <a:xfrm flipV="1">
            <a:off x="3738546" y="2643182"/>
            <a:ext cx="928694" cy="2714644"/>
          </a:xfrm>
          <a:prstGeom prst="curv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25" name="ลูกศรโค้งขวา 24"/>
          <p:cNvSpPr/>
          <p:nvPr/>
        </p:nvSpPr>
        <p:spPr>
          <a:xfrm>
            <a:off x="3738546" y="2714620"/>
            <a:ext cx="928694" cy="2714644"/>
          </a:xfrm>
          <a:prstGeom prst="curv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059436" y="3649711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หน่วยสนับสนุน</a:t>
            </a:r>
          </a:p>
        </p:txBody>
      </p:sp>
      <p:sp>
        <p:nvSpPr>
          <p:cNvPr id="29" name="ลูกศรขวา 28"/>
          <p:cNvSpPr/>
          <p:nvPr/>
        </p:nvSpPr>
        <p:spPr>
          <a:xfrm flipH="1">
            <a:off x="8331403" y="3690654"/>
            <a:ext cx="642942" cy="571504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0" name="วงรี 29"/>
          <p:cNvSpPr/>
          <p:nvPr/>
        </p:nvSpPr>
        <p:spPr>
          <a:xfrm>
            <a:off x="3238480" y="1500174"/>
            <a:ext cx="1428760" cy="785818"/>
          </a:xfrm>
          <a:prstGeom prst="ellipse">
            <a:avLst/>
          </a:prstGeom>
          <a:solidFill>
            <a:srgbClr val="FEBA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solidFill>
                  <a:schemeClr val="tx1"/>
                </a:solidFill>
              </a:rPr>
              <a:t>ก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ป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ม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th-TH" sz="2800" dirty="0">
              <a:solidFill>
                <a:schemeClr val="tx1"/>
              </a:solidFill>
            </a:endParaRPr>
          </a:p>
        </p:txBody>
      </p:sp>
      <p:sp>
        <p:nvSpPr>
          <p:cNvPr id="31" name="วงรี 30"/>
          <p:cNvSpPr/>
          <p:nvPr/>
        </p:nvSpPr>
        <p:spPr>
          <a:xfrm>
            <a:off x="8382016" y="5857892"/>
            <a:ext cx="1285884" cy="785818"/>
          </a:xfrm>
          <a:prstGeom prst="ellipse">
            <a:avLst/>
          </a:prstGeom>
          <a:solidFill>
            <a:srgbClr val="FEBA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solidFill>
                  <a:schemeClr val="tx1"/>
                </a:solidFill>
              </a:rPr>
              <a:t>ก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พ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ศ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th-TH" sz="2800" dirty="0">
              <a:solidFill>
                <a:schemeClr val="tx1"/>
              </a:solidFill>
            </a:endParaRPr>
          </a:p>
        </p:txBody>
      </p:sp>
      <p:sp>
        <p:nvSpPr>
          <p:cNvPr id="32" name="วงรี 31"/>
          <p:cNvSpPr/>
          <p:nvPr/>
        </p:nvSpPr>
        <p:spPr>
          <a:xfrm>
            <a:off x="8453454" y="1428736"/>
            <a:ext cx="1428760" cy="785818"/>
          </a:xfrm>
          <a:prstGeom prst="ellipse">
            <a:avLst/>
          </a:prstGeom>
          <a:solidFill>
            <a:srgbClr val="FEBA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solidFill>
                  <a:schemeClr val="tx1"/>
                </a:solidFill>
              </a:rPr>
              <a:t>ก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ป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ม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th-TH" sz="2800" dirty="0">
              <a:solidFill>
                <a:schemeClr val="tx1"/>
              </a:solidFill>
            </a:endParaRPr>
          </a:p>
        </p:txBody>
      </p:sp>
      <p:sp>
        <p:nvSpPr>
          <p:cNvPr id="33" name="วงรี 32"/>
          <p:cNvSpPr/>
          <p:nvPr/>
        </p:nvSpPr>
        <p:spPr>
          <a:xfrm>
            <a:off x="10668000" y="2952088"/>
            <a:ext cx="1264752" cy="785818"/>
          </a:xfrm>
          <a:prstGeom prst="ellipse">
            <a:avLst/>
          </a:prstGeom>
          <a:solidFill>
            <a:srgbClr val="FEBA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solidFill>
                  <a:schemeClr val="tx1"/>
                </a:solidFill>
              </a:rPr>
              <a:t>ก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พ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ศ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th-TH" sz="2800" dirty="0">
              <a:solidFill>
                <a:schemeClr val="tx1"/>
              </a:solidFill>
            </a:endParaRPr>
          </a:p>
        </p:txBody>
      </p:sp>
      <p:sp>
        <p:nvSpPr>
          <p:cNvPr id="34" name="วงรี 33"/>
          <p:cNvSpPr/>
          <p:nvPr/>
        </p:nvSpPr>
        <p:spPr>
          <a:xfrm>
            <a:off x="449179" y="3078294"/>
            <a:ext cx="1253384" cy="785818"/>
          </a:xfrm>
          <a:prstGeom prst="ellipse">
            <a:avLst/>
          </a:prstGeom>
          <a:solidFill>
            <a:srgbClr val="FEBA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solidFill>
                  <a:schemeClr val="tx1"/>
                </a:solidFill>
              </a:rPr>
              <a:t>ก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พ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ศ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th-TH" sz="2800" dirty="0">
              <a:solidFill>
                <a:schemeClr val="tx1"/>
              </a:solidFill>
            </a:endParaRPr>
          </a:p>
        </p:txBody>
      </p:sp>
      <p:sp>
        <p:nvSpPr>
          <p:cNvPr id="35" name="วงรี 34"/>
          <p:cNvSpPr/>
          <p:nvPr/>
        </p:nvSpPr>
        <p:spPr>
          <a:xfrm>
            <a:off x="3238480" y="5764124"/>
            <a:ext cx="1357322" cy="785818"/>
          </a:xfrm>
          <a:prstGeom prst="ellipse">
            <a:avLst/>
          </a:prstGeom>
          <a:solidFill>
            <a:srgbClr val="FEBA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dirty="0">
                <a:solidFill>
                  <a:schemeClr val="tx1"/>
                </a:solidFill>
              </a:rPr>
              <a:t>ก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พ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th-TH" sz="2800" dirty="0">
                <a:solidFill>
                  <a:schemeClr val="tx1"/>
                </a:solidFill>
              </a:rPr>
              <a:t>ศ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th-TH" sz="2800" dirty="0">
              <a:solidFill>
                <a:schemeClr val="tx1"/>
              </a:solidFill>
            </a:endParaRPr>
          </a:p>
        </p:txBody>
      </p:sp>
      <p:sp>
        <p:nvSpPr>
          <p:cNvPr id="36" name="ดาว 5 แฉก 35"/>
          <p:cNvSpPr/>
          <p:nvPr/>
        </p:nvSpPr>
        <p:spPr>
          <a:xfrm>
            <a:off x="8810644" y="3143248"/>
            <a:ext cx="214314" cy="21431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7" name="ดาว 5 แฉก 36"/>
          <p:cNvSpPr/>
          <p:nvPr/>
        </p:nvSpPr>
        <p:spPr>
          <a:xfrm>
            <a:off x="7310446" y="3143248"/>
            <a:ext cx="214314" cy="21431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8" name="ดาว 5 แฉก 37"/>
          <p:cNvSpPr/>
          <p:nvPr/>
        </p:nvSpPr>
        <p:spPr>
          <a:xfrm>
            <a:off x="4738678" y="3214686"/>
            <a:ext cx="214314" cy="21431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9" name="ดาว 5 แฉก 38"/>
          <p:cNvSpPr/>
          <p:nvPr/>
        </p:nvSpPr>
        <p:spPr>
          <a:xfrm>
            <a:off x="3381356" y="5214950"/>
            <a:ext cx="214314" cy="21431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0" name="ดาว 5 แฉก 39"/>
          <p:cNvSpPr/>
          <p:nvPr/>
        </p:nvSpPr>
        <p:spPr>
          <a:xfrm>
            <a:off x="8382016" y="5000636"/>
            <a:ext cx="214314" cy="21431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1" name="ดาว 5 แฉก 40"/>
          <p:cNvSpPr/>
          <p:nvPr/>
        </p:nvSpPr>
        <p:spPr>
          <a:xfrm>
            <a:off x="3024166" y="2023394"/>
            <a:ext cx="214314" cy="19116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2" name="ดาว 5 แฉก 41"/>
          <p:cNvSpPr/>
          <p:nvPr/>
        </p:nvSpPr>
        <p:spPr>
          <a:xfrm>
            <a:off x="6024562" y="6429396"/>
            <a:ext cx="214314" cy="21431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8CCD77-D6DF-4D74-8351-AE02DC0658EA}"/>
              </a:ext>
            </a:extLst>
          </p:cNvPr>
          <p:cNvSpPr txBox="1"/>
          <p:nvPr/>
        </p:nvSpPr>
        <p:spPr>
          <a:xfrm>
            <a:off x="1794827" y="3473059"/>
            <a:ext cx="28724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dirty="0">
                <a:latin typeface="TH SarabunPSK" panose="020B0500040200020003" pitchFamily="34" charset="-34"/>
              </a:rPr>
              <a:t>คณะกรรมการประกัน</a:t>
            </a:r>
            <a:endParaRPr lang="en-US" sz="2400" dirty="0">
              <a:latin typeface="TH SarabunPSK" panose="020B0500040200020003" pitchFamily="34" charset="-34"/>
            </a:endParaRPr>
          </a:p>
          <a:p>
            <a:pPr algn="ctr"/>
            <a:r>
              <a:rPr lang="th-TH" sz="2400" dirty="0">
                <a:latin typeface="TH SarabunPSK" panose="020B0500040200020003" pitchFamily="34" charset="-34"/>
              </a:rPr>
              <a:t>คุณภาพระดับคณะ</a:t>
            </a:r>
            <a:endParaRPr lang="en-US" sz="2400" dirty="0">
              <a:latin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73536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มุมมน 2"/>
          <p:cNvSpPr/>
          <p:nvPr/>
        </p:nvSpPr>
        <p:spPr>
          <a:xfrm>
            <a:off x="150125" y="214290"/>
            <a:ext cx="11873553" cy="928694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bg1"/>
                </a:solidFill>
              </a:rPr>
              <a:t>การกำกับคุณภาพ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67108" y="1714489"/>
            <a:ext cx="507209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/>
              <a:t>วางระบบกลไกการประกันคุณภาพ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67108" y="2714621"/>
            <a:ext cx="5993727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/>
              <a:t>นโยบาย  ประกาศ  กลยุทธ์  ขั้นตอน  </a:t>
            </a:r>
          </a:p>
          <a:p>
            <a:pPr algn="ctr"/>
            <a:r>
              <a:rPr lang="th-TH" sz="3600" b="1" dirty="0"/>
              <a:t>แนวทางการดำเนินงานประกันคุณภาพ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67108" y="4286257"/>
            <a:ext cx="5643602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/>
              <a:t>ปฏิทินการดำเนินงานประกันคุณภาพ</a:t>
            </a:r>
          </a:p>
        </p:txBody>
      </p:sp>
      <p:cxnSp>
        <p:nvCxnSpPr>
          <p:cNvPr id="9" name="ตัวเชื่อมต่อตรง 8"/>
          <p:cNvCxnSpPr/>
          <p:nvPr/>
        </p:nvCxnSpPr>
        <p:spPr>
          <a:xfrm rot="10800000">
            <a:off x="2738414" y="1928802"/>
            <a:ext cx="71438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 rot="16200000" flipH="1">
            <a:off x="1416811" y="3250406"/>
            <a:ext cx="2643207" cy="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ตัวเชื่อมต่อตรง 9"/>
          <p:cNvCxnSpPr/>
          <p:nvPr/>
        </p:nvCxnSpPr>
        <p:spPr>
          <a:xfrm>
            <a:off x="2738414" y="3000372"/>
            <a:ext cx="64294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ตรง 11"/>
          <p:cNvCxnSpPr/>
          <p:nvPr/>
        </p:nvCxnSpPr>
        <p:spPr>
          <a:xfrm>
            <a:off x="2738414" y="4572008"/>
            <a:ext cx="64294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7576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มุมมน 1"/>
          <p:cNvSpPr/>
          <p:nvPr/>
        </p:nvSpPr>
        <p:spPr>
          <a:xfrm>
            <a:off x="136478" y="214290"/>
            <a:ext cx="11887200" cy="928694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bg1"/>
                </a:solidFill>
              </a:rPr>
              <a:t>การควบคุมคุณภาพ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81158" y="1714488"/>
            <a:ext cx="3929090" cy="584775"/>
          </a:xfrm>
          <a:prstGeom prst="rect">
            <a:avLst/>
          </a:prstGeom>
          <a:solidFill>
            <a:srgbClr val="92D05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มคอ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ทันเวลา ถูกต้อง นำไปใช้ได้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3" y="2477152"/>
            <a:ext cx="5002477" cy="58477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กิจกรรมเตรียมความพร้อมนักศึกษาแรกเข้า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81158" y="3334408"/>
            <a:ext cx="3643338" cy="1384995"/>
          </a:xfrm>
          <a:prstGeom prst="rect">
            <a:avLst/>
          </a:prstGeom>
          <a:solidFill>
            <a:srgbClr val="FEBAF6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การเรียนการสอน</a:t>
            </a:r>
          </a:p>
          <a:p>
            <a:pPr>
              <a:buFontTx/>
              <a:buChar char="-"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กำหนดรายวิชาที่จะเปิดสอน</a:t>
            </a:r>
          </a:p>
          <a:p>
            <a:pPr>
              <a:buFontTx/>
              <a:buChar char="-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วางระบบผู้สอน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81158" y="4977483"/>
            <a:ext cx="4572032" cy="1508105"/>
          </a:xfrm>
          <a:prstGeom prst="rect">
            <a:avLst/>
          </a:prstGeom>
          <a:solidFill>
            <a:srgbClr val="00B0F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การเรียนการสอนและการพัฒนานักศึกษา</a:t>
            </a:r>
          </a:p>
          <a:p>
            <a:pPr>
              <a:buFontTx/>
              <a:buChar char="-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การเรียนรู้ศตวรรษที่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21</a:t>
            </a:r>
          </a:p>
          <a:p>
            <a:pPr>
              <a:buFontTx/>
              <a:buChar char="-"/>
            </a:pP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การพัฒนานักศึกษาตามกรอบ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TQF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2114" y="2153986"/>
            <a:ext cx="2500330" cy="646331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การพัฒนาอาจารย์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39008" y="3688210"/>
            <a:ext cx="3726543" cy="646331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สิ่งสนับสนุนการเรียนรู้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73519" y="4977483"/>
            <a:ext cx="285752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รายงานการประเมินตนเอง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รอบ</a:t>
            </a:r>
          </a:p>
        </p:txBody>
      </p:sp>
    </p:spTree>
    <p:extLst>
      <p:ext uri="{BB962C8B-B14F-4D97-AF65-F5344CB8AC3E}">
        <p14:creationId xmlns:p14="http://schemas.microsoft.com/office/powerpoint/2010/main" val="4291699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มุมมน 1"/>
          <p:cNvSpPr/>
          <p:nvPr/>
        </p:nvSpPr>
        <p:spPr>
          <a:xfrm>
            <a:off x="122829" y="146050"/>
            <a:ext cx="11914495" cy="928694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bg1"/>
                </a:solidFill>
              </a:rPr>
              <a:t>การประเมินคุณภาพ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95670" y="1571612"/>
            <a:ext cx="4786346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วัดและประเมินผลการเรียนรู้รายวิชา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95670" y="2500306"/>
            <a:ext cx="478634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ประเมินผลสัมฤทธิ์การเรียนรู้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67174" y="3357562"/>
            <a:ext cx="3643338" cy="646331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การประเมินความพึงพอใจ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95670" y="4286256"/>
            <a:ext cx="4572032" cy="646331"/>
          </a:xfrm>
          <a:prstGeom prst="rect">
            <a:avLst/>
          </a:prstGeom>
          <a:solidFill>
            <a:srgbClr val="92D05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การทดสอบด้านภาษาอังกฤษ  / </a:t>
            </a:r>
            <a:r>
              <a:rPr lang="en-US" sz="2000" b="1" dirty="0"/>
              <a:t>IT</a:t>
            </a:r>
            <a:endParaRPr lang="th-TH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24364" y="5072074"/>
            <a:ext cx="2857520" cy="646331"/>
          </a:xfrm>
          <a:prstGeom prst="rect">
            <a:avLst/>
          </a:prstGeom>
          <a:solidFill>
            <a:srgbClr val="00B0F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ผู้ใช้บัณฑิต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95671" y="6059414"/>
            <a:ext cx="5357260" cy="584775"/>
          </a:xfrm>
          <a:prstGeom prst="rect">
            <a:avLst/>
          </a:prstGeom>
          <a:solidFill>
            <a:srgbClr val="CCECFF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การประเมินคุณภาพการศึกษาภายในทุกระดับ</a:t>
            </a:r>
          </a:p>
        </p:txBody>
      </p:sp>
    </p:spTree>
    <p:extLst>
      <p:ext uri="{BB962C8B-B14F-4D97-AF65-F5344CB8AC3E}">
        <p14:creationId xmlns:p14="http://schemas.microsoft.com/office/powerpoint/2010/main" val="29926635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มุมมน 1"/>
          <p:cNvSpPr/>
          <p:nvPr/>
        </p:nvSpPr>
        <p:spPr>
          <a:xfrm>
            <a:off x="109182" y="71414"/>
            <a:ext cx="11887200" cy="928694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bg1"/>
                </a:solidFill>
              </a:rPr>
              <a:t>การพัฒนาคุณภาพ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38546" y="1122084"/>
            <a:ext cx="4786346" cy="646331"/>
          </a:xfrm>
          <a:prstGeom prst="rect">
            <a:avLst/>
          </a:prstGeom>
          <a:solidFill>
            <a:srgbClr val="CCECFF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After action review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8546" y="1904704"/>
            <a:ext cx="4786346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Improvement plan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8480" y="2704171"/>
            <a:ext cx="6000792" cy="4031873"/>
          </a:xfrm>
          <a:prstGeom prst="rect">
            <a:avLst/>
          </a:prstGeom>
          <a:solidFill>
            <a:srgbClr val="FEBAF6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/>
              <a:t>พัฒนาระบบกลไก</a:t>
            </a:r>
          </a:p>
          <a:p>
            <a:pPr algn="ctr">
              <a:buFontTx/>
              <a:buChar char="-"/>
            </a:pPr>
            <a:r>
              <a:rPr lang="th-TH" sz="3600" b="1" dirty="0"/>
              <a:t>ปรับองค์ประกอบคณะกรรมการ </a:t>
            </a:r>
            <a:r>
              <a:rPr lang="th-TH" sz="3600" b="1" dirty="0" err="1"/>
              <a:t>กพศ</a:t>
            </a:r>
            <a:r>
              <a:rPr lang="en-US" sz="3600" b="1" dirty="0"/>
              <a:t>.</a:t>
            </a:r>
            <a:endParaRPr lang="th-TH" sz="3600" b="1" dirty="0"/>
          </a:p>
          <a:p>
            <a:pPr algn="ctr">
              <a:buFontTx/>
              <a:buChar char="-"/>
            </a:pPr>
            <a:r>
              <a:rPr lang="th-TH" sz="3600" b="1" dirty="0"/>
              <a:t> กำหนดกลยุทธ์</a:t>
            </a:r>
          </a:p>
          <a:p>
            <a:pPr algn="ctr">
              <a:buFontTx/>
              <a:buChar char="-"/>
            </a:pPr>
            <a:r>
              <a:rPr lang="th-TH" sz="3600" b="1" dirty="0"/>
              <a:t> ปรับตัวชี้วัด ค่าเป้าหมายหน่วยสนับสนุน</a:t>
            </a:r>
          </a:p>
          <a:p>
            <a:pPr algn="ctr">
              <a:buFontTx/>
              <a:buChar char="-"/>
            </a:pPr>
            <a:r>
              <a:rPr lang="th-TH" sz="3600" b="1" dirty="0"/>
              <a:t>ตรวจสำนักงานคณะฯ </a:t>
            </a:r>
          </a:p>
          <a:p>
            <a:pPr algn="ctr">
              <a:buFontTx/>
              <a:buChar char="-"/>
            </a:pPr>
            <a:r>
              <a:rPr lang="th-TH" sz="3600" b="1" dirty="0"/>
              <a:t> การเตรียมความพร้อมขึ้นทะเบียนหลักสูตร </a:t>
            </a:r>
            <a:r>
              <a:rPr lang="en-US" sz="4000" b="1" dirty="0">
                <a:latin typeface="TH SarabunPSK" pitchFamily="34" charset="-34"/>
                <a:cs typeface="TH SarabunPSK" pitchFamily="34" charset="-34"/>
              </a:rPr>
              <a:t>(TQR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792326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69773" y="5883904"/>
            <a:ext cx="9539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dirty="0"/>
              <a:t>สำนักงานประกันคุณภาพ ทุ่มเท ใส่ใจ พัฒนางานประกันคุณภาพทุกระดับ</a:t>
            </a:r>
            <a:endParaRPr lang="th-TH" dirty="0"/>
          </a:p>
        </p:txBody>
      </p:sp>
      <p:pic>
        <p:nvPicPr>
          <p:cNvPr id="1026" name="Picture 2" descr="http://irrigation.rid.go.th/rid14/water/library/shelf/data/page/general/img/page_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95736" y="500042"/>
            <a:ext cx="3810000" cy="1838326"/>
          </a:xfrm>
          <a:prstGeom prst="rect">
            <a:avLst/>
          </a:prstGeom>
          <a:noFill/>
        </p:spPr>
      </p:pic>
      <p:pic>
        <p:nvPicPr>
          <p:cNvPr id="1028" name="Picture 4" descr="http://www.healthandtrend.com/wp-content/uploads/2016/02/%E0%B8%82%E0%B8%AD%E0%B8%9A%E0%B8%84%E0%B8%B8%E0%B8%93%E0%B8%95%E0%B8%B1%E0%B8%A7%E0%B9%80%E0%B8%AD%E0%B8%8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9852" y="2214554"/>
            <a:ext cx="6858000" cy="33813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61003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F2E3E-1C62-43BE-A8C2-E19841A75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512" y="2401824"/>
            <a:ext cx="9720072" cy="1499616"/>
          </a:xfrm>
        </p:spPr>
        <p:txBody>
          <a:bodyPr/>
          <a:lstStyle/>
          <a:p>
            <a:pPr algn="ctr"/>
            <a:r>
              <a:rPr lang="en-US" dirty="0"/>
              <a:t>Data collection</a:t>
            </a:r>
          </a:p>
        </p:txBody>
      </p:sp>
    </p:spTree>
    <p:extLst>
      <p:ext uri="{BB962C8B-B14F-4D97-AF65-F5344CB8AC3E}">
        <p14:creationId xmlns:p14="http://schemas.microsoft.com/office/powerpoint/2010/main" val="281141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96349" y="751234"/>
            <a:ext cx="11105321" cy="857250"/>
          </a:xfrm>
          <a:solidFill>
            <a:srgbClr val="00206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th-TH" sz="4800" b="1" dirty="0">
                <a:latin typeface="TH SarabunPSK" pitchFamily="34" charset="-34"/>
                <a:cs typeface="TH SarabunPSK" pitchFamily="34" charset="-34"/>
              </a:rPr>
              <a:t>สรุปผลการประเมินตามองค์ประกอบ ปีการศึกษา 2559</a:t>
            </a:r>
          </a:p>
        </p:txBody>
      </p:sp>
      <p:graphicFrame>
        <p:nvGraphicFramePr>
          <p:cNvPr id="6" name="ตัวยึดเนื้อหา 5"/>
          <p:cNvGraphicFramePr>
            <a:graphicFrameLocks noGrp="1"/>
          </p:cNvGraphicFramePr>
          <p:nvPr>
            <p:ph idx="1"/>
          </p:nvPr>
        </p:nvGraphicFramePr>
        <p:xfrm>
          <a:off x="596349" y="1751077"/>
          <a:ext cx="11105321" cy="47159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18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9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1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5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716">
                <a:tc>
                  <a:txBody>
                    <a:bodyPr/>
                    <a:lstStyle/>
                    <a:p>
                      <a:pPr algn="ctr"/>
                      <a:r>
                        <a:rPr lang="th-TH" sz="4000" dirty="0">
                          <a:latin typeface="TH SarabunPSK" pitchFamily="34" charset="-34"/>
                          <a:cs typeface="TH SarabunPSK" pitchFamily="34" charset="-34"/>
                        </a:rPr>
                        <a:t>องค์ประกอบ</a:t>
                      </a:r>
                      <a:endParaRPr lang="th-TH" sz="4000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dirty="0">
                          <a:latin typeface="TH SarabunPSK" pitchFamily="34" charset="-34"/>
                          <a:cs typeface="TH SarabunPSK" pitchFamily="34" charset="-34"/>
                        </a:rPr>
                        <a:t>ชื่อองค์ประกอบ</a:t>
                      </a:r>
                      <a:endParaRPr lang="th-TH" sz="4000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dirty="0">
                          <a:latin typeface="TH SarabunPSK" pitchFamily="34" charset="-34"/>
                          <a:cs typeface="TH SarabunPSK" pitchFamily="34" charset="-34"/>
                        </a:rPr>
                        <a:t>คะแนนเฉลี่ย</a:t>
                      </a:r>
                      <a:endParaRPr lang="th-TH" sz="4000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dirty="0">
                          <a:latin typeface="TH SarabunPSK" pitchFamily="34" charset="-34"/>
                          <a:cs typeface="TH SarabunPSK" pitchFamily="34" charset="-34"/>
                        </a:rPr>
                        <a:t>ผลการประเมิน</a:t>
                      </a:r>
                      <a:endParaRPr lang="th-TH" sz="4000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211"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การผลิตบัณฑิต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3.45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พอใช้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211"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การวิจัย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3.99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ดี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211"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การบริการวิชาการ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ดีมาก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211"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การทำนุบำรุงศิลปะและวัฒนธรรม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ดีมาก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2211"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การบริหารจัดการ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4.63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ดีมาก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211">
                <a:tc>
                  <a:txBody>
                    <a:bodyPr/>
                    <a:lstStyle/>
                    <a:p>
                      <a:pPr algn="ctr"/>
                      <a:endParaRPr lang="th-TH" sz="36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คะแนนเฉลี่ยทั้ง 5 องค์ประกอบ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4.08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>
                          <a:latin typeface="TH SarabunPSK" pitchFamily="34" charset="-34"/>
                          <a:cs typeface="TH SarabunPSK" pitchFamily="34" charset="-34"/>
                        </a:rPr>
                        <a:t>ดี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669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F2E3E-1C62-43BE-A8C2-E19841A75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512" y="2401824"/>
            <a:ext cx="9720072" cy="1499616"/>
          </a:xfrm>
        </p:spPr>
        <p:txBody>
          <a:bodyPr/>
          <a:lstStyle/>
          <a:p>
            <a:pPr algn="ctr"/>
            <a:r>
              <a:rPr lang="en-US" dirty="0"/>
              <a:t>Data management</a:t>
            </a:r>
          </a:p>
        </p:txBody>
      </p:sp>
    </p:spTree>
    <p:extLst>
      <p:ext uri="{BB962C8B-B14F-4D97-AF65-F5344CB8AC3E}">
        <p14:creationId xmlns:p14="http://schemas.microsoft.com/office/powerpoint/2010/main" val="1364410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>
            <a:extLst>
              <a:ext uri="{FF2B5EF4-FFF2-40B4-BE49-F238E27FC236}">
                <a16:creationId xmlns:a16="http://schemas.microsoft.com/office/drawing/2014/main" id="{D28A30F1-5AAC-4D7D-947F-6502B8D790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1557339"/>
          <a:ext cx="8158162" cy="475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5486233" imgH="3200298" progId="Excel.Chart.8">
                  <p:embed/>
                </p:oleObj>
              </mc:Choice>
              <mc:Fallback>
                <p:oleObj name="Chart" r:id="rId2" imgW="5486233" imgH="3200298" progId="Excel.Chart.8">
                  <p:embed/>
                  <p:pic>
                    <p:nvPicPr>
                      <p:cNvPr id="16386" name="Object 2">
                        <a:extLst>
                          <a:ext uri="{FF2B5EF4-FFF2-40B4-BE49-F238E27FC236}">
                            <a16:creationId xmlns:a16="http://schemas.microsoft.com/office/drawing/2014/main" id="{D28A30F1-5AAC-4D7D-947F-6502B8D790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1557339"/>
                        <a:ext cx="8158162" cy="475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TextBox 5">
            <a:extLst>
              <a:ext uri="{FF2B5EF4-FFF2-40B4-BE49-F238E27FC236}">
                <a16:creationId xmlns:a16="http://schemas.microsoft.com/office/drawing/2014/main" id="{D439401E-8274-4DB6-A253-0C55629B8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5" y="620714"/>
            <a:ext cx="1873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  <a:cs typeface="KodchiangUPC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  <a:cs typeface="KodchiangUPC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  <a:cs typeface="KodchiangUPC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  <a:cs typeface="KodchiangUPC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cs typeface="KodchiangUPC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cs typeface="KodchiangUPC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cs typeface="KodchiangUPC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cs typeface="KodchiangUPC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cs typeface="Kodchiang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en-US" sz="2800" b="1"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ระดับหลักสูตร</a:t>
            </a:r>
          </a:p>
        </p:txBody>
      </p:sp>
    </p:spTree>
    <p:extLst>
      <p:ext uri="{BB962C8B-B14F-4D97-AF65-F5344CB8AC3E}">
        <p14:creationId xmlns:p14="http://schemas.microsoft.com/office/powerpoint/2010/main" val="3824343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แผนภูมิ 4">
            <a:extLst>
              <a:ext uri="{FF2B5EF4-FFF2-40B4-BE49-F238E27FC236}">
                <a16:creationId xmlns:a16="http://schemas.microsoft.com/office/drawing/2014/main" id="{2E518C8F-754B-4807-978D-B4A112E66559}"/>
              </a:ext>
            </a:extLst>
          </p:cNvPr>
          <p:cNvGraphicFramePr>
            <a:graphicFrameLocks/>
          </p:cNvGraphicFramePr>
          <p:nvPr/>
        </p:nvGraphicFramePr>
        <p:xfrm>
          <a:off x="2157414" y="425450"/>
          <a:ext cx="8021637" cy="586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023031" imgH="5864860" progId="Excel.Chart.8">
                  <p:embed/>
                </p:oleObj>
              </mc:Choice>
              <mc:Fallback>
                <p:oleObj r:id="rId2" imgW="8023031" imgH="5864860" progId="Excel.Chart.8">
                  <p:embed/>
                  <p:pic>
                    <p:nvPicPr>
                      <p:cNvPr id="22530" name="แผนภูมิ 4">
                        <a:extLst>
                          <a:ext uri="{FF2B5EF4-FFF2-40B4-BE49-F238E27FC236}">
                            <a16:creationId xmlns:a16="http://schemas.microsoft.com/office/drawing/2014/main" id="{2E518C8F-754B-4807-978D-B4A112E66559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4" y="425450"/>
                        <a:ext cx="8021637" cy="586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17554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878</TotalTime>
  <Words>3252</Words>
  <Application>Microsoft Office PowerPoint</Application>
  <PresentationFormat>Widescreen</PresentationFormat>
  <Paragraphs>895</Paragraphs>
  <Slides>45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62" baseType="lpstr">
      <vt:lpstr>Angsana New</vt:lpstr>
      <vt:lpstr>Arial</vt:lpstr>
      <vt:lpstr>Calibri</vt:lpstr>
      <vt:lpstr>Constantia</vt:lpstr>
      <vt:lpstr>Cordia New</vt:lpstr>
      <vt:lpstr>Lucida Sans Unicode</vt:lpstr>
      <vt:lpstr>Tahoma</vt:lpstr>
      <vt:lpstr>TH Krub</vt:lpstr>
      <vt:lpstr>TH SarabunPSK</vt:lpstr>
      <vt:lpstr>Tw Cen MT</vt:lpstr>
      <vt:lpstr>Tw Cen MT Condensed</vt:lpstr>
      <vt:lpstr>Wingdings</vt:lpstr>
      <vt:lpstr>Wingdings 2</vt:lpstr>
      <vt:lpstr>Wingdings 3</vt:lpstr>
      <vt:lpstr>Integral</vt:lpstr>
      <vt:lpstr>Chart</vt:lpstr>
      <vt:lpstr>Microsoft Excel Chart</vt:lpstr>
      <vt:lpstr>ห้องประชุมวันวิสาข์ อาคารสรรพวิชญ์บริการ</vt:lpstr>
      <vt:lpstr>PowerPoint Presentation</vt:lpstr>
      <vt:lpstr>PowerPoint Presentation</vt:lpstr>
      <vt:lpstr>PowerPoint Presentation</vt:lpstr>
      <vt:lpstr>Data collection</vt:lpstr>
      <vt:lpstr>สรุปผลการประเมินตามองค์ประกอบ ปีการศึกษา 2559</vt:lpstr>
      <vt:lpstr>Data management</vt:lpstr>
      <vt:lpstr>PowerPoint Presentation</vt:lpstr>
      <vt:lpstr>PowerPoint Presentation</vt:lpstr>
      <vt:lpstr>PowerPoint Presentation</vt:lpstr>
      <vt:lpstr>ผลการประเมินรายตัวบ่งชี้ ปีการศึกษา 2557-2559</vt:lpstr>
      <vt:lpstr>ผลการประเมินรายตัวบ่งชี้ ปีการศึกษา 2557-2559</vt:lpstr>
      <vt:lpstr>ผลการประเมินรายตัวบ่งชี้ ปีการศึกษา 2557-2559</vt:lpstr>
      <vt:lpstr>ผลการประเมินรายตัวบ่งชี้ ปีการศึกษา 2557-2559</vt:lpstr>
      <vt:lpstr>PowerPoint Presentation</vt:lpstr>
      <vt:lpstr>PowerPoint Presentation</vt:lpstr>
      <vt:lpstr>ระบบกลไกการประกันคุณภาพหลักสูตร มทร.ตะวันออก</vt:lpstr>
      <vt:lpstr>     ยุทธศาสตร์การพัฒนางานประกันคุณภาพ มทร.ตะวันออก (59-63)     </vt:lpstr>
      <vt:lpstr>PowerPoint Presentation</vt:lpstr>
      <vt:lpstr>ผลการประเมินรายตัวบ่งชี้ ปีการศึกษา 2557-2559</vt:lpstr>
      <vt:lpstr>ผลการประเมินรายตัวบ่งชี้ ปีการศึกษา 2557-2559</vt:lpstr>
      <vt:lpstr>ผลการประเมินรายตัวบ่งชี้ ปีการศึกษา 2557-2559</vt:lpstr>
      <vt:lpstr>ผลการประเมินรายตัวบ่งชี้ ปีการศึกษา 2557-2559</vt:lpstr>
      <vt:lpstr>PowerPoint Presentation</vt:lpstr>
      <vt:lpstr>ระดับคุณภาพ</vt:lpstr>
      <vt:lpstr>Data information</vt:lpstr>
      <vt:lpstr>ผลประเมินตามองค์ประกอบคุณภาพ</vt:lpstr>
      <vt:lpstr>ผลประเมินตามมาตรฐานอุดมศึกษา </vt:lpstr>
      <vt:lpstr>ผลประเมินตามมาตรฐานอุดมศึกษา </vt:lpstr>
      <vt:lpstr>ผลประเมินตามมาตรฐานอุดมศึกษา </vt:lpstr>
      <vt:lpstr>การบูรณาการการประกันคุณภาพการศึกษากับงานประจำ</vt:lpstr>
      <vt:lpstr>PowerPoint Presentation</vt:lpstr>
      <vt:lpstr>วางกรอบการดำเนินงานและกำกับติดตามตัวชี้วัดตามแผนกลยุทธ์งานประกันคุณภาพ </vt:lpstr>
      <vt:lpstr>กรอบการดำเนินงานและการกำกับติดตามตัวชี้วัดตามแผนกลยุทธ์งานประกันคุณภาพ  </vt:lpstr>
      <vt:lpstr>กรอบการดำเนินงานและการกำกับติดตามตัวชี้วัดตามแผนกลยุทธ์งานประกันคุณภาพ </vt:lpstr>
      <vt:lpstr>แผนตรวจประเมินคุณภาพการศึกษาภายใน ประจำปีการศึกษา 2560</vt:lpstr>
      <vt:lpstr>         RMUTTO  QA  </vt:lpstr>
      <vt:lpstr>PowerPoint Presentation</vt:lpstr>
      <vt:lpstr>PowerPoint Presentation</vt:lpstr>
      <vt:lpstr>กลยุทธ์ดาวกระจาย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sutunya</dc:creator>
  <cp:lastModifiedBy>LENOVO</cp:lastModifiedBy>
  <cp:revision>66</cp:revision>
  <cp:lastPrinted>2017-11-27T04:27:34Z</cp:lastPrinted>
  <dcterms:created xsi:type="dcterms:W3CDTF">2017-09-19T04:21:44Z</dcterms:created>
  <dcterms:modified xsi:type="dcterms:W3CDTF">2021-05-06T13:36:25Z</dcterms:modified>
</cp:coreProperties>
</file>