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9"/>
  </p:notesMasterIdLst>
  <p:handoutMasterIdLst>
    <p:handoutMasterId r:id="rId7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350" r:id="rId11"/>
    <p:sldId id="351" r:id="rId12"/>
    <p:sldId id="352" r:id="rId13"/>
    <p:sldId id="341" r:id="rId14"/>
    <p:sldId id="342" r:id="rId15"/>
    <p:sldId id="343" r:id="rId16"/>
    <p:sldId id="344" r:id="rId17"/>
    <p:sldId id="345" r:id="rId18"/>
    <p:sldId id="349" r:id="rId19"/>
    <p:sldId id="346" r:id="rId20"/>
    <p:sldId id="281" r:id="rId21"/>
    <p:sldId id="282" r:id="rId22"/>
    <p:sldId id="283" r:id="rId23"/>
    <p:sldId id="285" r:id="rId24"/>
    <p:sldId id="286" r:id="rId25"/>
    <p:sldId id="287" r:id="rId26"/>
    <p:sldId id="303" r:id="rId27"/>
    <p:sldId id="297" r:id="rId28"/>
    <p:sldId id="348" r:id="rId29"/>
    <p:sldId id="298" r:id="rId30"/>
    <p:sldId id="299" r:id="rId31"/>
    <p:sldId id="301" r:id="rId32"/>
    <p:sldId id="302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9" r:id="rId45"/>
    <p:sldId id="315" r:id="rId46"/>
    <p:sldId id="316" r:id="rId47"/>
    <p:sldId id="317" r:id="rId48"/>
    <p:sldId id="335" r:id="rId49"/>
    <p:sldId id="336" r:id="rId50"/>
    <p:sldId id="337" r:id="rId51"/>
    <p:sldId id="338" r:id="rId52"/>
    <p:sldId id="321" r:id="rId53"/>
    <p:sldId id="322" r:id="rId54"/>
    <p:sldId id="320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9" r:id="rId6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800000"/>
    <a:srgbClr val="6600CC"/>
    <a:srgbClr val="990099"/>
    <a:srgbClr val="009900"/>
    <a:srgbClr val="0000FF"/>
    <a:srgbClr val="CC00CC"/>
    <a:srgbClr val="FF00FF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0" d="100"/>
          <a:sy n="60" d="100"/>
        </p:scale>
        <p:origin x="1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F3D3B-BA67-4576-AED4-92B421DE83D6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B35A0-5009-4CF8-A269-89199B593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1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F819B-A752-4720-B021-A122C13ADA50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7DD7-D60B-4925-B829-1F286A7F3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10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20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21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23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24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25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26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27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28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29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30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31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32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33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34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35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36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37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38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39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40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41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42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43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44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45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46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47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48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49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50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51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52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53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54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55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56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57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58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59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60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61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62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63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64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65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66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67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564956-D0C3-49C1-8077-EA41A73D70D9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39775"/>
            <a:ext cx="4930775" cy="36988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47" y="4687452"/>
            <a:ext cx="4984382" cy="4522857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F446-432D-4BAC-9B2F-1DFA1BF6B505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8332-F44F-446F-AA9D-7EDB17872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F446-432D-4BAC-9B2F-1DFA1BF6B505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8332-F44F-446F-AA9D-7EDB17872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F446-432D-4BAC-9B2F-1DFA1BF6B505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8332-F44F-446F-AA9D-7EDB17872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F446-432D-4BAC-9B2F-1DFA1BF6B505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8332-F44F-446F-AA9D-7EDB17872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F446-432D-4BAC-9B2F-1DFA1BF6B505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8332-F44F-446F-AA9D-7EDB17872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F446-432D-4BAC-9B2F-1DFA1BF6B505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8332-F44F-446F-AA9D-7EDB17872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F446-432D-4BAC-9B2F-1DFA1BF6B505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8332-F44F-446F-AA9D-7EDB17872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F446-432D-4BAC-9B2F-1DFA1BF6B505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8332-F44F-446F-AA9D-7EDB17872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F446-432D-4BAC-9B2F-1DFA1BF6B505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8332-F44F-446F-AA9D-7EDB17872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F446-432D-4BAC-9B2F-1DFA1BF6B505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8332-F44F-446F-AA9D-7EDB17872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F446-432D-4BAC-9B2F-1DFA1BF6B505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E48332-F44F-446F-AA9D-7EDB178720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FAF446-432D-4BAC-9B2F-1DFA1BF6B505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E48332-F44F-446F-AA9D-7EDB178720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6732240" y="652272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 sz="1400"/>
              <a:pPr eaLnBrk="1" hangingPunct="1"/>
              <a:t>1</a:t>
            </a:fld>
            <a:endParaRPr lang="en-US" sz="140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225" y="1268760"/>
            <a:ext cx="9121775" cy="11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6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“ระบบบริหาร คุณภาพ ตาม  </a:t>
            </a:r>
            <a:r>
              <a:rPr lang="en-US" sz="6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SOP</a:t>
            </a:r>
            <a:r>
              <a:rPr lang="th-TH" sz="6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”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14546" y="4437063"/>
            <a:ext cx="6000792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th-TH" sz="40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โดย </a:t>
            </a:r>
          </a:p>
          <a:p>
            <a:pPr algn="r" eaLnBrk="0" hangingPunct="0">
              <a:defRPr/>
            </a:pPr>
            <a:r>
              <a:rPr lang="th-TH" sz="40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เสนีย์  พวง</a:t>
            </a:r>
            <a:r>
              <a:rPr lang="th-TH" sz="4000" b="1" dirty="0" err="1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ยาณี</a:t>
            </a:r>
            <a:r>
              <a:rPr lang="th-TH" sz="40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09" y="3181333"/>
            <a:ext cx="3048006" cy="12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3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560" y="1412776"/>
            <a:ext cx="8208912" cy="404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endParaRPr lang="en-US" sz="1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thaiDist" eaLnBrk="0" hangingPunct="0">
              <a:defRPr/>
            </a:pPr>
            <a:r>
              <a:rPr lang="en-US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Standard Operating Procedure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SOP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เป็นเอกสารที่แนะนำวิธีการปฏิบัติงานที่ทำอยู่เป็นประจำ เพื่อให้มีการปฏิบัติงานตามขั้นตอนที่ถูกต้อง ตามลำดับของแต่ละขั้นตอน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(Step by Step)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อย่างละเอียด โดยหากได้มีการปฏิบัติงานตามขั้นตอนใน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SOP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อย่างถูกต้องและก็จะทำให้งานออกมามีความสม่ำเสมอ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Consistently)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และน่าเชื่อถือ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Reliably)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ไม่ว่าจะเป็นการปฏิบัติงานโดยบุคคลใดก็ตาม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50004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SOP </a:t>
            </a: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คืออะไร</a:t>
            </a:r>
          </a:p>
        </p:txBody>
      </p:sp>
    </p:spTree>
    <p:extLst>
      <p:ext uri="{BB962C8B-B14F-4D97-AF65-F5344CB8AC3E}">
        <p14:creationId xmlns:p14="http://schemas.microsoft.com/office/powerpoint/2010/main" val="176944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5576" y="1556792"/>
            <a:ext cx="7882795" cy="484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วัตถุประสงค์ในการจัดทำ 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SOP </a:t>
            </a:r>
            <a:endParaRPr lang="th-TH" sz="48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9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SOP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จะเป็นการกำหนดขั้นตอนวิธีการปฏิบัติงานอย่างเป็น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ลายลักษณ์อักษร ที่ผู้ปฏิบัติงานต่างปฏิบัติงานตามขั้นตอน 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ซึ่งจะทำให้ลดความผิดพลาดในการปฏิบัติงาน </a:t>
            </a:r>
          </a:p>
          <a:p>
            <a:pPr eaLnBrk="0" hangingPunct="0"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SOP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จะทำให้พนักงานใหม่ที่ขาดประสบการณ์หรือพนักงานที่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เปลี่ยนงานใหม่ ได้มีแนวทางวิธีปฏิบัติงานที่ต้องมารับผิดชอบ 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ทำให้เกิดการเรียนรู้ถึงขั้นตอนตาม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SOP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ได้รวดเร็ว ลดการ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ลองผิดลองถูก </a:t>
            </a:r>
          </a:p>
        </p:txBody>
      </p:sp>
    </p:spTree>
    <p:extLst>
      <p:ext uri="{BB962C8B-B14F-4D97-AF65-F5344CB8AC3E}">
        <p14:creationId xmlns:p14="http://schemas.microsoft.com/office/powerpoint/2010/main" val="165154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5576" y="1641800"/>
            <a:ext cx="7882795" cy="318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วัตถุประสงค์ในการจัดทำ 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SOP </a:t>
            </a: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  <a:sym typeface="Wingdings"/>
              </a:rPr>
              <a:t>(ต่อ)</a:t>
            </a:r>
            <a:endParaRPr lang="th-TH" sz="48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9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SOP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ใช้เป็นแนวทางในการอบรมพนักงานบนหน้างาน  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(On  The Job Training)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ได้อย่างมีประสิทธิภาพ</a:t>
            </a:r>
          </a:p>
          <a:p>
            <a:pPr eaLnBrk="0" hangingPunct="0"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SOP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จะเป็นแนวทางที่ใช้ในการประเมินผลการปฏิบัติงานของ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พนักงานกำหนดผู้รับผิดชอบ  </a:t>
            </a:r>
          </a:p>
        </p:txBody>
      </p:sp>
    </p:spTree>
    <p:extLst>
      <p:ext uri="{BB962C8B-B14F-4D97-AF65-F5344CB8AC3E}">
        <p14:creationId xmlns:p14="http://schemas.microsoft.com/office/powerpoint/2010/main" val="284467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ประโยชน์ของ</a:t>
            </a:r>
            <a:r>
              <a:rPr lang="th-TH" dirty="0"/>
              <a:t> </a:t>
            </a:r>
            <a:r>
              <a:rPr lang="en-US" dirty="0"/>
              <a:t>SOP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h-TH" sz="3600" dirty="0"/>
              <a:t>แสดงลำดับขั้นตอนของกระบวนการปฏิบัติงาน</a:t>
            </a:r>
          </a:p>
          <a:p>
            <a:pPr marL="514350" indent="-514350">
              <a:buAutoNum type="arabicPeriod"/>
            </a:pPr>
            <a:r>
              <a:rPr lang="th-TH" sz="3600" dirty="0"/>
              <a:t>แสดงความสัมพันธ์ของหน่วยงานต่างๆในกระบวนการปฏิบัติงาน</a:t>
            </a:r>
          </a:p>
          <a:p>
            <a:pPr marL="514350" indent="-514350">
              <a:buAutoNum type="arabicPeriod"/>
            </a:pPr>
            <a:r>
              <a:rPr lang="th-TH" sz="3600" dirty="0"/>
              <a:t>ช่วยให้การจัดทำเอกสาร ทำได้ง่ายขึ้น</a:t>
            </a:r>
          </a:p>
          <a:p>
            <a:pPr marL="514350" indent="-514350">
              <a:buAutoNum type="arabicPeriod"/>
            </a:pPr>
            <a:r>
              <a:rPr lang="th-TH" sz="3600" dirty="0"/>
              <a:t>อ่านเข้าใจง่าย ทำให้เห็นภาพรวมของการปฏิบัติงาน</a:t>
            </a:r>
            <a:br>
              <a:rPr lang="th-TH" dirty="0"/>
            </a:b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เทคนิคการเขียน </a:t>
            </a:r>
            <a:r>
              <a:rPr lang="en-US" b="1" dirty="0"/>
              <a:t>SOP (Flowchart)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เขียนกิจกรรมต่างๆ ที่ปฏิบัติอยู่ในกระบวนการ</a:t>
            </a:r>
          </a:p>
          <a:p>
            <a:r>
              <a:rPr lang="th-TH" sz="3600" dirty="0"/>
              <a:t>เรียงลำดับกิจกรรมตามขั้นตอน</a:t>
            </a:r>
          </a:p>
          <a:p>
            <a:r>
              <a:rPr lang="th-TH" sz="3600" dirty="0"/>
              <a:t>เขียนสัญลักษณ์ ในแต่ละกิจกรรม และเชื่อมด้วยลูกศร</a:t>
            </a:r>
          </a:p>
          <a:p>
            <a:r>
              <a:rPr lang="th-TH" sz="3600" dirty="0"/>
              <a:t>ตรวจสอบกับการปฏิบัติงานจริง และแก้ไขให้ถูกต้อง</a:t>
            </a:r>
          </a:p>
          <a:p>
            <a:r>
              <a:rPr lang="th-TH" sz="3600" dirty="0"/>
              <a:t>เขียนรายละเอียดเพิ่มเติม ตามรูปแบบที่กำหนด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r>
              <a:rPr lang="th-TH" sz="4400" b="1" u="sng" dirty="0"/>
              <a:t>ข้อแนะนำเพื่อให้ได้เอกสารระเบียบปฏิบัติงานที่ดี</a:t>
            </a:r>
            <a:endParaRPr lang="th-TH" sz="44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92500"/>
          </a:bodyPr>
          <a:lstStyle/>
          <a:p>
            <a:r>
              <a:rPr lang="th-TH" sz="2800" dirty="0"/>
              <a:t>กำหนดทีมเขียนซึ่งมีผู้ใช้เอกสารอยู่ด้วย</a:t>
            </a:r>
          </a:p>
          <a:p>
            <a:r>
              <a:rPr lang="th-TH" sz="2800" dirty="0"/>
              <a:t>มีเอกสารเท่าที่จำเป็น</a:t>
            </a:r>
          </a:p>
          <a:p>
            <a:r>
              <a:rPr lang="th-TH" sz="2800" dirty="0"/>
              <a:t>เขียน ให้อ่านเข้าใจง่าย และใช้งานง่าย</a:t>
            </a:r>
          </a:p>
          <a:p>
            <a:r>
              <a:rPr lang="th-TH" sz="2800" dirty="0"/>
              <a:t>เขียนตามที่ปฏิบัติจริง และสอดคล้องกับข้อกำหนดระบบการปฏิบัติงานที่เกี่ยวข้อง</a:t>
            </a:r>
          </a:p>
          <a:p>
            <a:r>
              <a:rPr lang="th-TH" sz="2800" dirty="0"/>
              <a:t>ส่งเสริมการใช้เอกสารและปฏิบัติตามเอกสาร</a:t>
            </a:r>
          </a:p>
          <a:p>
            <a:r>
              <a:rPr lang="th-TH" sz="2800" dirty="0"/>
              <a:t>ลดข้อขัดแย้งระหว่างเอกสาร และการปฏิบัติจริง มีการทดลองใช้เอกสาร ก่อนประกาศใช้จริง</a:t>
            </a:r>
          </a:p>
          <a:p>
            <a:r>
              <a:rPr lang="th-TH" sz="2800" dirty="0"/>
              <a:t>ฝึกอบรมผู้ใช้เอกสารทุกคนเป็นอย่างดีก่อนนำไปใช้</a:t>
            </a:r>
          </a:p>
          <a:p>
            <a:r>
              <a:rPr lang="th-TH" sz="2800" dirty="0"/>
              <a:t>สามารถใช้ในการตรวจติดตามผลการปฏิบัติงาน</a:t>
            </a:r>
          </a:p>
          <a:p>
            <a:r>
              <a:rPr lang="th-TH" sz="2800" dirty="0"/>
              <a:t>ให้ผู้ปฏิบัติงานทราบถึงผลของการไม่ปฏิบัติตามเอกสารระเบียบปฏิบัติงาน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ประโยชน์ของผังงาน</a:t>
            </a:r>
            <a:r>
              <a:rPr lang="en-US" b="1" dirty="0"/>
              <a:t> (Flowchart)</a:t>
            </a:r>
            <a:r>
              <a:rPr lang="th-TH" b="1" dirty="0"/>
              <a:t>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/>
              <a:t>ทำให้ลำดับขั้นตอนการทำงานได้ง่าย ไม่สับสน</a:t>
            </a:r>
          </a:p>
          <a:p>
            <a:r>
              <a:rPr lang="th-TH" sz="3200" dirty="0"/>
              <a:t>ช่วยในการตรวจสอบ และแก้ไขได้ง่ายเมื่อมีข้อผิดพลาด</a:t>
            </a:r>
          </a:p>
          <a:p>
            <a:r>
              <a:rPr lang="th-TH" sz="3200" dirty="0"/>
              <a:t>ช่วยในการดัดแปลง แก้ไข สะดวกและรวดเร็ว</a:t>
            </a:r>
          </a:p>
          <a:p>
            <a:r>
              <a:rPr lang="th-TH" sz="3200" dirty="0"/>
              <a:t>ช่วยให้ผู้อื่นศึกษาการทำงานได้ง่ายและรวดเร็วขึ้น</a:t>
            </a:r>
          </a:p>
          <a:p>
            <a:r>
              <a:rPr lang="th-TH" sz="3200" dirty="0"/>
              <a:t>ช่วยให้เข้าใจง่าย เพราะสื่อด้วยภาพ สะดวกในการพิจารณาลำดับขั้นตอนในการทำงาน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การเขียนผังงาน</a:t>
            </a:r>
            <a:r>
              <a:rPr lang="en-US" b="1" dirty="0"/>
              <a:t> (Flowchart) </a:t>
            </a:r>
            <a:r>
              <a:rPr lang="th-TH" b="1" dirty="0"/>
              <a:t>ที่ดี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ใช้สัญลักษณ์ตามที่กำหนด</a:t>
            </a:r>
          </a:p>
          <a:p>
            <a:r>
              <a:rPr lang="th-TH" sz="2800" dirty="0"/>
              <a:t>ใช้ลูกศรแสดงทิศทางการไหลของข้อมูลจากบนลงล่าง หรือจากซ้ายไปขวา</a:t>
            </a:r>
          </a:p>
          <a:p>
            <a:r>
              <a:rPr lang="th-TH" sz="2800" dirty="0"/>
              <a:t>คำอธิบายในภาพสั้นกะทัดรัด เข้าใจง่าย</a:t>
            </a:r>
          </a:p>
          <a:p>
            <a:r>
              <a:rPr lang="th-TH" sz="2800" dirty="0"/>
              <a:t>ทุกแผนภาพต้องมีลูกศรแสดงทิศทางเข้า – ออก</a:t>
            </a:r>
          </a:p>
          <a:p>
            <a:r>
              <a:rPr lang="th-TH" sz="2800" dirty="0"/>
              <a:t>ไม่ควรโยงเส้นเชื่อมผังงานที่อยู่ไกลมากๆ ควรใช้สัญลักษณ์จุดเชื่อมต่อแทน</a:t>
            </a:r>
          </a:p>
          <a:p>
            <a:r>
              <a:rPr lang="th-TH" sz="2800" dirty="0"/>
              <a:t>ผังงานควรมีการทดสอบความถูกต้องของการทำงานก่อนเขียน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18</a:t>
            </a:fld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38" y="1508143"/>
            <a:ext cx="6595312" cy="50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1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lang="th-TH" b="1" dirty="0"/>
              <a:t>สัญลักษณ์มาตรฐาน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38" y="1675134"/>
            <a:ext cx="6375796" cy="48502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1371600" y="1773238"/>
            <a:ext cx="7772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  <a:endParaRPr lang="th-TH" dirty="0"/>
          </a:p>
          <a:p>
            <a:pPr>
              <a:lnSpc>
                <a:spcPct val="90000"/>
              </a:lnSpc>
              <a:buFontTx/>
              <a:buNone/>
            </a:pPr>
            <a:r>
              <a:rPr lang="th-TH" sz="2200" b="1" dirty="0">
                <a:latin typeface="Cordia New" pitchFamily="34" charset="-34"/>
                <a:cs typeface="Cordia New" pitchFamily="34" charset="-34"/>
              </a:rPr>
              <a:t> </a:t>
            </a:r>
            <a:endParaRPr lang="en-US" sz="2200" b="1" dirty="0">
              <a:latin typeface="Cordia New" pitchFamily="34" charset="-34"/>
            </a:endParaRPr>
          </a:p>
          <a:p>
            <a:pPr>
              <a:buFontTx/>
              <a:buNone/>
            </a:pPr>
            <a:r>
              <a:rPr lang="en-US" sz="2200" b="1" dirty="0">
                <a:latin typeface="Cordia New" pitchFamily="34" charset="-34"/>
              </a:rPr>
              <a:t>	</a:t>
            </a:r>
            <a:r>
              <a:rPr lang="th-TH" sz="2200" dirty="0">
                <a:latin typeface="Cordia New" pitchFamily="34" charset="-34"/>
                <a:cs typeface="Cordia New" pitchFamily="34" charset="-34"/>
              </a:rPr>
              <a:t> 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  <a:p>
            <a:pPr>
              <a:buFontTx/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 </a:t>
            </a:r>
            <a:endParaRPr lang="th-TH" sz="2200" b="1" dirty="0">
              <a:latin typeface="Cordia New" pitchFamily="34" charset="-34"/>
              <a:cs typeface="Cordia New" pitchFamily="34" charset="-34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200" dirty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>
              <a:buFontTx/>
              <a:buNone/>
            </a:pPr>
            <a:endParaRPr lang="th-TH" sz="2200" dirty="0">
              <a:latin typeface="Cordia New" pitchFamily="34" charset="-34"/>
              <a:cs typeface="Cordia New" pitchFamily="34" charset="-34"/>
            </a:endParaRPr>
          </a:p>
          <a:p>
            <a:pPr>
              <a:buFontTx/>
              <a:buNone/>
            </a:pPr>
            <a:r>
              <a:rPr lang="th-TH" sz="2200" dirty="0">
                <a:latin typeface="Cordia New" pitchFamily="34" charset="-34"/>
                <a:cs typeface="Cordia New" pitchFamily="34" charset="-34"/>
              </a:rPr>
              <a:t>	 </a:t>
            </a:r>
          </a:p>
        </p:txBody>
      </p:sp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618" y="1628800"/>
            <a:ext cx="9121775" cy="11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6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ทำไมจึงต้องมีคุณภาพ </a:t>
            </a:r>
            <a:r>
              <a:rPr lang="en-US" sz="6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?</a:t>
            </a:r>
            <a:endParaRPr lang="th-TH" sz="66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65" y="2521862"/>
            <a:ext cx="3190875" cy="252412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7687"/>
            <a:ext cx="2000250" cy="228600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12976"/>
            <a:ext cx="3071490" cy="1132210"/>
          </a:xfrm>
          <a:prstGeom prst="rect">
            <a:avLst/>
          </a:prstGeom>
        </p:spPr>
      </p:pic>
      <p:sp>
        <p:nvSpPr>
          <p:cNvPr id="12" name="ลูกศรขวา 11"/>
          <p:cNvSpPr/>
          <p:nvPr/>
        </p:nvSpPr>
        <p:spPr>
          <a:xfrm>
            <a:off x="2627798" y="4293096"/>
            <a:ext cx="2304256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0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20</a:t>
            </a:fld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55576" y="1285860"/>
            <a:ext cx="7882795" cy="44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endParaRPr lang="en-US" sz="9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thaiDist" eaLnBrk="0" hangingPunct="0">
              <a:defRPr/>
            </a:pPr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“ระบบงาน” </a:t>
            </a:r>
            <a:r>
              <a:rPr lang="en-US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(Work System) </a:t>
            </a:r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หมายถึง วิธีการที่จะทำให้งานขององค์กรประสบความสำเร็จ ระบบงานเกี่ยวข้องกับบุคลากร      </a:t>
            </a:r>
            <a:r>
              <a:rPr lang="en-US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ผู้ส่งมอบและคู่ค้าสำคัญ คู่สัญญา คู่ความร่วมมือ และองค์ประกอบอื่นๆ ในห่วงโซ่</a:t>
            </a:r>
            <a:r>
              <a:rPr lang="th-TH" sz="3400" dirty="0" err="1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อุปทาน</a:t>
            </a:r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ที่จำเป็นต่อการผลิตและส่งมอบผลิตภัณฑ์ บริการ และกระบวนการทางธุรกิจและสนับสนุน ระบบงานขององค์กรต้องประสานระหว่างกระบวนการทำงานภายในและทรัพยากรจากภายนอกที่จำเป็นต่อการพัฒนา การผลิต การส่งมอบ ผลิตภัณฑ์และบริการไปสู่ลูกค้าและความสำเร็จในตลาดขององค์กร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2987562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21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1142984"/>
            <a:ext cx="7882795" cy="521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endParaRPr lang="en-US" sz="9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thaiDist" eaLnBrk="0" hangingPunct="0">
              <a:defRPr/>
            </a:pPr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“กระบวนการ” </a:t>
            </a:r>
            <a:r>
              <a:rPr lang="en-US" sz="32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(Process) </a:t>
            </a:r>
            <a:r>
              <a:rPr lang="th-TH" sz="32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หมายถึง กิจกรรมที่เชื่อมโยงกัน โดยมีจุดมุ่งหมายเกี่ยวข้องกับการผลิตหรือบริการให้แก่ลูกค้า (ผู้รับบริการ) </a:t>
            </a:r>
            <a:r>
              <a:rPr lang="en-US" sz="32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ทั้งภายในและภายนอกองค์กร โดยทั่วไปกระบวนการประกอบด้วย คน เครื่องจักร เครื่องมือ เทคนิค วัสดุ และการปรับปรุง มาทำงานร่วมกันตามขั้นตอนหรือการปฏิบัติการที่กำหนดไว้ จะไม่มีกระบวนการใดที่สามารถดำเนินงานได้ โดยลำพังจะต้องพิจารณาความสัมพันธ์กับกระบวนการอื่นที่ส่งกระทบซึ่งกันและกัน ในบางสถานการณ์</a:t>
            </a:r>
            <a:r>
              <a:rPr lang="th-TH" sz="3200" u="sng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กระบวนการอาจต้องปฏิบัติตามขั้นตอนที่กำหนดไว้อย่างเคร่งครัด โดยมีระเบียบปฏิบัติและข้อกำหนดที่เป็นลายลักษณ์อักษร รวมทั้งมีการวัดและขั้นตอนการควบคุมที่กำหนดไว้ชัดเจน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84039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22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1412776"/>
            <a:ext cx="7882795" cy="9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endParaRPr lang="en-US" sz="9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วิธีการเขียนกระบวนการ </a:t>
            </a:r>
            <a:endParaRPr lang="th-TH" sz="4800" b="1" u="sng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82914"/>
            <a:ext cx="4018582" cy="36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4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23</a:t>
            </a:fld>
            <a:endParaRPr lang="en-US" dirty="0"/>
          </a:p>
        </p:txBody>
      </p:sp>
      <p:grpSp>
        <p:nvGrpSpPr>
          <p:cNvPr id="3" name="กลุ่ม 2"/>
          <p:cNvGrpSpPr/>
          <p:nvPr/>
        </p:nvGrpSpPr>
        <p:grpSpPr>
          <a:xfrm>
            <a:off x="1818280" y="1028714"/>
            <a:ext cx="5389382" cy="5612507"/>
            <a:chOff x="1818280" y="1028714"/>
            <a:chExt cx="5389382" cy="5612507"/>
          </a:xfrm>
        </p:grpSpPr>
        <p:pic>
          <p:nvPicPr>
            <p:cNvPr id="563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919" y="1812814"/>
              <a:ext cx="5351095" cy="4828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280" y="1028714"/>
              <a:ext cx="5389382" cy="78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5489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24</a:t>
            </a:fld>
            <a:endParaRPr lang="en-US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32" y="2636912"/>
            <a:ext cx="5331842" cy="290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76" y="1849399"/>
            <a:ext cx="5389382" cy="78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133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25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1873797" y="908720"/>
            <a:ext cx="5392894" cy="5616625"/>
            <a:chOff x="1873797" y="908720"/>
            <a:chExt cx="5392894" cy="5616625"/>
          </a:xfrm>
        </p:grpSpPr>
        <p:graphicFrame>
          <p:nvGraphicFramePr>
            <p:cNvPr id="5" name="วัตถุ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3312811"/>
                </p:ext>
              </p:extLst>
            </p:nvPr>
          </p:nvGraphicFramePr>
          <p:xfrm>
            <a:off x="1881377" y="1692821"/>
            <a:ext cx="5385314" cy="4832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3" imgW="7247642" imgH="8039702" progId="Visio.Drawing.11">
                    <p:embed/>
                  </p:oleObj>
                </mc:Choice>
                <mc:Fallback>
                  <p:oleObj name="Visio" r:id="rId3" imgW="7247642" imgH="8039702" progId="Visio.Drawing.11">
                    <p:embed/>
                    <p:pic>
                      <p:nvPicPr>
                        <p:cNvPr id="0" name="Picture 3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1377" y="1692821"/>
                          <a:ext cx="5385314" cy="48325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837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797" y="908720"/>
              <a:ext cx="5364030" cy="79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3133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26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3568" y="1196752"/>
            <a:ext cx="7882795" cy="417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endParaRPr lang="en-US" sz="9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th-TH" sz="60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การตรวจประเมินภายใน</a:t>
            </a:r>
          </a:p>
          <a:p>
            <a:pPr algn="ctr" eaLnBrk="0" hangingPunct="0">
              <a:defRPr/>
            </a:pPr>
            <a:r>
              <a:rPr lang="th-TH" sz="60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Internal Audit)</a:t>
            </a:r>
          </a:p>
          <a:p>
            <a:pPr algn="ctr" eaLnBrk="0" hangingPunct="0">
              <a:defRPr/>
            </a:pP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endParaRPr lang="th-TH" sz="36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en-US" sz="60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6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7" y="3074078"/>
            <a:ext cx="3048006" cy="12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30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27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3568" y="1196752"/>
            <a:ext cx="7882795" cy="170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endParaRPr lang="en-US" sz="9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การตรวจประเมินภายใน</a:t>
            </a:r>
          </a:p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Internal Audit) </a:t>
            </a:r>
            <a:endParaRPr lang="th-TH" sz="4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" y="3316885"/>
            <a:ext cx="2279570" cy="204021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43" y="3137930"/>
            <a:ext cx="2612522" cy="216024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58832"/>
            <a:ext cx="2081780" cy="191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18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8" y="1743603"/>
            <a:ext cx="8064896" cy="358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วัตถุประสงค์ของการตรวจประเมิน 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SOP</a:t>
            </a:r>
            <a:endParaRPr lang="th-TH" sz="48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endParaRPr lang="en-US" sz="105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เข้าใจความสำคัญของการตรวจประเมิน</a:t>
            </a: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2. เข้าใจข้อกำหนดเบื้องต้นของมาตรฐานและ</a:t>
            </a: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ความเกี่ยวข้องสอดคล้อง</a:t>
            </a: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3. เข้าใจเทคนิคในการตรวจประเมิน </a:t>
            </a:r>
            <a:endParaRPr lang="en-US" sz="40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endParaRPr lang="th-TH" sz="5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4074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29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3568" y="1196752"/>
            <a:ext cx="7882795" cy="540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endParaRPr lang="en-US" sz="9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ลักษณะผู้ตรวจประเมินที่ดี</a:t>
            </a:r>
          </a:p>
          <a:p>
            <a:pPr eaLnBrk="0" hangingPunct="0"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พูดอย่างการทูต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Diplomatic)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เป็นมืออาชีพ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Professional)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พูดจาชัดเจน และมีเหตุมีผล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Articulate and judicial) 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มีการสื่อสารที่ดี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Communicative) 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เป็นผู้ฟังที่ดี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Good listener) 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ซื่อสัตย์และไม่ลำเอียง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Honest and unbiased) 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ช่างถาม และช่างสังเกต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Inquiry and observant) 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มีความเข้าอกเข้าใจ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Understanding) </a:t>
            </a:r>
            <a:endParaRPr lang="th-TH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563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618" y="1851727"/>
            <a:ext cx="9121775" cy="35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“คุณภาพไม่ได้เกิดขึ้นโดยเหตุบังเอิญ </a:t>
            </a:r>
          </a:p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แต่เกิดขึ้นได้ก็โดยความพยายามอันชาญฉลาด</a:t>
            </a:r>
          </a:p>
          <a:p>
            <a:pPr algn="ctr" eaLnBrk="0" hangingPunct="0">
              <a:defRPr/>
            </a:pPr>
            <a:endParaRPr lang="th-TH" sz="44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                        </a:t>
            </a:r>
          </a:p>
          <a:p>
            <a:pPr algn="ctr" eaLnBrk="0" hangingPunct="0">
              <a:defRPr/>
            </a:pPr>
            <a:r>
              <a:rPr lang="en-US" sz="40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                                  John Ruskin</a:t>
            </a:r>
            <a:endParaRPr lang="th-TH" sz="4000" b="1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83581"/>
            <a:ext cx="2376264" cy="13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4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30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1653" y="1412776"/>
            <a:ext cx="7882795" cy="484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defRPr/>
            </a:pPr>
            <a:endParaRPr lang="en-US" sz="9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ลักษณะผู้ตรวจประเมินที่ดี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 </a:t>
            </a:r>
            <a:endParaRPr lang="en-US" sz="48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9. มีความอดทน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Industrious)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มีใจเปิดกว้างและมีจุดมุ่งหมาย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Open-minded and    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objective)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11.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ยอมรับความเป็นจริง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Realistic)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12.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รู้จักอกเขาอกเรา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Walk in other’s shoe)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13.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มีความเข้าใจในปัญหาที่ ซับซ้อน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Understand     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complex  situation)</a:t>
            </a:r>
            <a:endParaRPr lang="en-US" sz="48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9719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31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55576" y="1517297"/>
            <a:ext cx="79928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ลักษณะผู้ตรวจประเมินที่ดี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 </a:t>
            </a:r>
            <a:endParaRPr lang="en-US" sz="48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en-US" sz="7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14.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มีความเป็นผู้ใหญ่ และใจเย็น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Mature and calm)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15.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มีการตัดสินใจและการวิเคราะห์ที่ดี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Sound </a:t>
            </a:r>
            <a:r>
              <a:rPr lang="en-US" sz="3600" dirty="0" err="1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judgement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and analytic skill)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16.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แสดงออกได้ดีภายใต้แรงกดดัน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React well under 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pressure)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17.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หลีกเลี่ยงการไขว้เขว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Avoid distraction)</a:t>
            </a:r>
          </a:p>
        </p:txBody>
      </p:sp>
    </p:spTree>
    <p:extLst>
      <p:ext uri="{BB962C8B-B14F-4D97-AF65-F5344CB8AC3E}">
        <p14:creationId xmlns:p14="http://schemas.microsoft.com/office/powerpoint/2010/main" val="3139719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32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55576" y="1517297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การดำเนินการตรวจประเมิน</a:t>
            </a:r>
          </a:p>
          <a:p>
            <a:pPr eaLnBrk="0" hangingPunct="0"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การเปิดประชุม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Open meeting)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การใช้ใบรายการตรวจเช็ค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Checklist) 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วิธีการตรวจประเมิน</a:t>
            </a:r>
          </a:p>
          <a:p>
            <a:pPr eaLnBrk="0" hangingPunct="0"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4. เทคนิคการตรวจประเมิน</a:t>
            </a:r>
          </a:p>
          <a:p>
            <a:pPr eaLnBrk="0" hangingPunct="0"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5. หลักฐานการตรวจประเมิน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Evidence)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การทำเอกสารสิ่งที่ไม่เป็นไปตามข้อกำหนด (ใบ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CAR)</a:t>
            </a:r>
          </a:p>
        </p:txBody>
      </p:sp>
    </p:spTree>
    <p:extLst>
      <p:ext uri="{BB962C8B-B14F-4D97-AF65-F5344CB8AC3E}">
        <p14:creationId xmlns:p14="http://schemas.microsoft.com/office/powerpoint/2010/main" val="3139719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33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55576" y="1517297"/>
            <a:ext cx="799288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การดำเนินการตรวจประเมิน (ต่อ)</a:t>
            </a:r>
          </a:p>
          <a:p>
            <a:pPr eaLnBrk="0" hangingPunct="0">
              <a:defRPr/>
            </a:pPr>
            <a:endParaRPr lang="th-TH" sz="2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7.  การปิดประชุม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Closing meeting)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8.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การรายงานผลการตรวจประเมิน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Audit report)</a:t>
            </a:r>
          </a:p>
          <a:p>
            <a:pPr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9.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กระบวนการปฏิบัติการแก้ไข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Corrective action)</a:t>
            </a:r>
            <a:endParaRPr lang="th-TH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endParaRPr lang="th-TH" sz="48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6302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34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11560" y="1121997"/>
            <a:ext cx="819605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การเปิดประชุม</a:t>
            </a:r>
          </a:p>
          <a:p>
            <a:r>
              <a:rPr lang="th-TH" sz="3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วัตถุประสงค์ : เพื่อให้การตรวจประเมินเป็นไปตามตารางที่จัดไว้ที่รับทราบโดยทั่วไป			</a:t>
            </a:r>
          </a:p>
          <a:p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เนื้อหาที่ควรจะต้องครอบคลุม : </a:t>
            </a:r>
          </a:p>
          <a:p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1.  แนะนำสมาชิกของทีมผู้ตรวจประเมิน </a:t>
            </a:r>
          </a:p>
          <a:p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2.  วัตถุประสงค์ของการตรวจประเมิน</a:t>
            </a:r>
          </a:p>
          <a:p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3.  ขอบเขตของการตรวจประเมิน</a:t>
            </a:r>
          </a:p>
          <a:p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4.  ตารางเวลาการตรวจประเมิน</a:t>
            </a:r>
          </a:p>
          <a:p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5.  วิธีและขั้นตอนในการตรวจประเมิน</a:t>
            </a:r>
          </a:p>
          <a:p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6.  ชี้แจงข้อสงสัยจากผู้ถูกตรวจประเมิน</a:t>
            </a:r>
          </a:p>
        </p:txBody>
      </p:sp>
    </p:spTree>
    <p:extLst>
      <p:ext uri="{BB962C8B-B14F-4D97-AF65-F5344CB8AC3E}">
        <p14:creationId xmlns:p14="http://schemas.microsoft.com/office/powerpoint/2010/main" val="3149799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35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1196752"/>
            <a:ext cx="84249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การเปิดประชุม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algn="ctr"/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ประโยชน์ในการใช้รายการตรวจประเมิน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Check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list)</a:t>
            </a:r>
          </a:p>
          <a:p>
            <a:r>
              <a:rPr lang="en-US" sz="48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เป็นตัวช่วยในการตรวจประเมิน และการรักษาเวลา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       ตามกำหนด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	2. เพื่อความต่อเนื่องในการตรวจประเมิน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3. เพื่อความราบรื่นในการตรวจประเมิน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4. เพื่อง่ายต่อการอ้างอิงถึงเอกสารที่เกี่ยวข้อง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5. เพื่อใช้เป็นข้อมูลสำหรับการเขียนผลของการ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       ตรวจประเมิน</a:t>
            </a:r>
          </a:p>
        </p:txBody>
      </p:sp>
    </p:spTree>
    <p:extLst>
      <p:ext uri="{BB962C8B-B14F-4D97-AF65-F5344CB8AC3E}">
        <p14:creationId xmlns:p14="http://schemas.microsoft.com/office/powerpoint/2010/main" val="3886759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36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55576" y="1772816"/>
            <a:ext cx="79552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สิ่งที่ต้องบันทึกในใบรายการตรวจประเมิน</a:t>
            </a:r>
          </a:p>
          <a:p>
            <a:pPr algn="ctr"/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Checklist)</a:t>
            </a:r>
          </a:p>
          <a:p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จุดที่สำคัญที่มีผลต่อการบรรลุ วัตถุประสงค์คุณภาพ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2. จุดที่ต้องถูกชี้แจง โดยผู้ถูกตรวจประเมิน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3. จุดที่ต้องถูกยืนยันว่า เป็นไปตามข้อกำหนด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4. บันทึกถึงความไม่เพียงพอของเอกสาร หรือข้อมูล </a:t>
            </a:r>
          </a:p>
        </p:txBody>
      </p:sp>
    </p:spTree>
    <p:extLst>
      <p:ext uri="{BB962C8B-B14F-4D97-AF65-F5344CB8AC3E}">
        <p14:creationId xmlns:p14="http://schemas.microsoft.com/office/powerpoint/2010/main" val="3886759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37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47056" y="1261578"/>
            <a:ext cx="84969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วิธีการตรวจประเมิน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วิธีที่ 1 วิธีการสอบกลับ ไล่หน้า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Forward)/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ย้อนหลัง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Backward)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วิธีที่ 2 วิธีการทดลองปฏิบัติ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วิธีที่ 3 วิธีไล่ตามขั้นตอนการปฏิบัติ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71655" y="3645024"/>
            <a:ext cx="84871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เทคนิคในการตรวจประเมิน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การอธิบาย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Explanation)</a:t>
            </a: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การสัมภาษณ์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Interviewing)</a:t>
            </a: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การสังเกตการณ์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Observation)</a:t>
            </a: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การทวนสอบ (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Verification)</a:t>
            </a:r>
          </a:p>
        </p:txBody>
      </p:sp>
    </p:spTree>
    <p:extLst>
      <p:ext uri="{BB962C8B-B14F-4D97-AF65-F5344CB8AC3E}">
        <p14:creationId xmlns:p14="http://schemas.microsoft.com/office/powerpoint/2010/main" val="3886759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38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715" y="1296050"/>
            <a:ext cx="84969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สิ่งที่ไม่เป็นไปตามข้อกำหนด</a:t>
            </a:r>
          </a:p>
          <a:p>
            <a:r>
              <a:rPr lang="th-TH" sz="4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นิยามสิ่งที่มีอยู่ ไม่เพียงพอ หรือไม่สอดคล้องกับข้อกำหนด </a:t>
            </a:r>
            <a:r>
              <a:rPr lang="en-US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SOP</a:t>
            </a:r>
          </a:p>
          <a:p>
            <a:r>
              <a:rPr lang="en-US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ก) เอกสารคุณภาพ เขียนไม่ครอบคลุม หรือสอดคล้อง หรือ</a:t>
            </a:r>
            <a:r>
              <a:rPr lang="en-US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en-US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สะท้อนวิธีปฏิบัติงานจริง</a:t>
            </a:r>
          </a:p>
          <a:p>
            <a:r>
              <a:rPr lang="en-US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ข) การปฏิบัติจริงที่ไม่สอดคล้องกับเอกสารคุณภาพ</a:t>
            </a:r>
            <a:endParaRPr lang="en-US" sz="34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ประเภทของสิ่งที่ไม่เป็นไปตามข้อกำหนด</a:t>
            </a:r>
          </a:p>
          <a:p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ประเภทร้ายแรง (</a:t>
            </a:r>
            <a:r>
              <a:rPr lang="en-US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Major)</a:t>
            </a:r>
          </a:p>
          <a:p>
            <a:r>
              <a:rPr lang="en-US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  2. </a:t>
            </a:r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ประเภทไม่ร้ายแรง (</a:t>
            </a:r>
            <a:r>
              <a:rPr lang="en-US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Minor)</a:t>
            </a:r>
          </a:p>
          <a:p>
            <a:r>
              <a:rPr lang="en-US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  3. </a:t>
            </a:r>
            <a:r>
              <a:rPr lang="th-TH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ประเภทข้อสังเกต (</a:t>
            </a:r>
            <a:r>
              <a:rPr lang="en-US" sz="34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Observation)</a:t>
            </a:r>
          </a:p>
        </p:txBody>
      </p:sp>
    </p:spTree>
    <p:extLst>
      <p:ext uri="{BB962C8B-B14F-4D97-AF65-F5344CB8AC3E}">
        <p14:creationId xmlns:p14="http://schemas.microsoft.com/office/powerpoint/2010/main" val="3886759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39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55576" y="1506264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N.C. </a:t>
            </a: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ประเภท 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Major</a:t>
            </a: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มีผลกระทบต่อ คุณภาพของสินค้า/บริการ อย่างมาก	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2.  ทำให้เกิดความเสี่ยงในการสูญเสียลูกค้า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3.  ขัดต่อกฎหมาย หรือข้อกำหนดของอุตสาหกรรม		    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4.  เป็นอันตรายต่อผู้ปฏิบัติงาน/ลูกค้า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เช่น 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- รถยนต์มีปัญหาเรื่องเบรก ต้องเรียกคืนกลับทั้ง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Lot</a:t>
            </a: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-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เครื่องมือวัดที่ใช้ทุกชิ้น ไม่ได้ผ่านการสอบเทียบ</a:t>
            </a:r>
          </a:p>
        </p:txBody>
      </p:sp>
    </p:spTree>
    <p:extLst>
      <p:ext uri="{BB962C8B-B14F-4D97-AF65-F5344CB8AC3E}">
        <p14:creationId xmlns:p14="http://schemas.microsoft.com/office/powerpoint/2010/main" val="388675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584" y="1268760"/>
            <a:ext cx="8136904" cy="56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คุณภาพคืออะไร</a:t>
            </a:r>
          </a:p>
          <a:p>
            <a:pPr algn="ctr" eaLnBrk="0" hangingPunct="0">
              <a:defRPr/>
            </a:pPr>
            <a:endParaRPr lang="th-TH" sz="5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40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คุณภาพหมายถึง </a:t>
            </a: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8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คุณ       ดี  มีประโยชน์  คุณค่า </a:t>
            </a:r>
          </a:p>
          <a:p>
            <a:pPr eaLnBrk="0" hangingPunct="0">
              <a:defRPr/>
            </a:pPr>
            <a:r>
              <a:rPr lang="th-TH" sz="38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ภาพ      รูป ภาพพจน์ ภาพลักษณ์      มีคำว่า</a:t>
            </a:r>
          </a:p>
          <a:p>
            <a:pPr eaLnBrk="0" hangingPunct="0">
              <a:defRPr/>
            </a:pPr>
            <a:r>
              <a:rPr lang="th-TH" sz="38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“วาด” หรือ “คาด” แฝงอยู่</a:t>
            </a:r>
          </a:p>
          <a:p>
            <a:pPr eaLnBrk="0" hangingPunct="0">
              <a:defRPr/>
            </a:pPr>
            <a:r>
              <a:rPr lang="th-TH" sz="38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คุณภาพ ของสินค้าหรือบริการในสายตาของลูกค้า คือ </a:t>
            </a:r>
          </a:p>
          <a:p>
            <a:pPr eaLnBrk="0" hangingPunct="0"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ลักษณะของสินค้าหรือบริการที่ดีมีประโยชน์ตามที่ลูกค้าคาดหวัง</a:t>
            </a:r>
          </a:p>
          <a:p>
            <a:pPr algn="ctr" eaLnBrk="0" hangingPunct="0">
              <a:defRPr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Meet or Beyond Customer Expectation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ลูกศรขวา 1"/>
          <p:cNvSpPr/>
          <p:nvPr/>
        </p:nvSpPr>
        <p:spPr>
          <a:xfrm>
            <a:off x="2123728" y="2897234"/>
            <a:ext cx="432048" cy="2615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ลูกศรขวา 6"/>
          <p:cNvSpPr/>
          <p:nvPr/>
        </p:nvSpPr>
        <p:spPr>
          <a:xfrm>
            <a:off x="2147417" y="3501008"/>
            <a:ext cx="432048" cy="2615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ขวา 8"/>
          <p:cNvSpPr/>
          <p:nvPr/>
        </p:nvSpPr>
        <p:spPr>
          <a:xfrm>
            <a:off x="5900919" y="3479741"/>
            <a:ext cx="432048" cy="2615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74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40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04221" y="1556792"/>
            <a:ext cx="81957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N.C. </a:t>
            </a: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ประเภท 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Minor </a:t>
            </a:r>
            <a:endParaRPr lang="en-US" sz="36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ไม่มีผลกระทบต่อ คุณภาพของสินค้า/บริการความปลอดภัย/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สิ่งแวดล้อมมาก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2. สามารถแก้ไขได้ง่าย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เช่น </a:t>
            </a: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- แบบตรวจที่ไม่ได้ผ่านการเซ็นรับรอง 1 ฉบับ</a:t>
            </a: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- เครื่องมือวัดไม่ผ่านการสอบเทียบ 1 รายการ</a:t>
            </a:r>
          </a:p>
        </p:txBody>
      </p:sp>
    </p:spTree>
    <p:extLst>
      <p:ext uri="{BB962C8B-B14F-4D97-AF65-F5344CB8AC3E}">
        <p14:creationId xmlns:p14="http://schemas.microsoft.com/office/powerpoint/2010/main" val="3886759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41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92198" y="1700808"/>
            <a:ext cx="798425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Observation (</a:t>
            </a: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ข้อสังเกต)</a:t>
            </a:r>
            <a:endParaRPr lang="en-US" sz="4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en-US" sz="1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ผลการตรวจไม่ผิดเงื่อนไข แต่เข้าข่ายน่าสงสัย หรือหลักฐานยังไม่ชัดแจ้ง หรือเกิดความไม่สอดคล้อง แต่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Auditor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พิจารณาแล้วมีข้อเสนอแนะไว้ก่อน หากผลการตรวจติดตามพบหลักฐาน หรือเกิดความไม่สอดคล้องตามที่ได้ตั้งข้อสังเกตไว้ อาจยกระดับเป็น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N.C.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59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42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11560" y="1562573"/>
            <a:ext cx="82809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หลักฐานจากการตรวจประเมิน</a:t>
            </a:r>
            <a:endParaRPr lang="en-US" sz="4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7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บันทึกคุณภาพต่างๆ เช่น บันทึกของ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QC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ประวัติการฝึกอบรม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2.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เอกสารต่างๆ เช่น วิธีปฏิบัติงาน ข้อกำหนดผลิตภัณฑ์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3.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ลักษณะทางกายภาพ เช่น พื้นที่เก็บชิ้นงาน เครื่องจักร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4.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คำตอบของผู้ถูกตรวจ เช่น พนักงานบอกว่าไม่เคยผ่าน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การอบรมมาก่อนเลย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5.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ข้อสังเกตการณ์ของผู้ตรวจ เช่น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การสังเกตการปฏิบัติงาน 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6759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43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105273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การเขียนใบแจ้งข้อบกพร่อง 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(CAR)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41" y="1700808"/>
            <a:ext cx="66389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467544" y="596425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FM-SOP 109-3-11-04</a:t>
            </a:r>
          </a:p>
        </p:txBody>
      </p:sp>
    </p:spTree>
    <p:extLst>
      <p:ext uri="{BB962C8B-B14F-4D97-AF65-F5344CB8AC3E}">
        <p14:creationId xmlns:p14="http://schemas.microsoft.com/office/powerpoint/2010/main" val="1622525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44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98072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การเขียนใบแจ้งข้อบกพร่อง 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(CAR)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61933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467544" y="6237312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FM-SOP 109-3-11-05</a:t>
            </a:r>
          </a:p>
        </p:txBody>
      </p:sp>
    </p:spTree>
    <p:extLst>
      <p:ext uri="{BB962C8B-B14F-4D97-AF65-F5344CB8AC3E}">
        <p14:creationId xmlns:p14="http://schemas.microsoft.com/office/powerpoint/2010/main" val="1432699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45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0479" y="234888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รายละเอียดข้อบกพร่องที่พบ</a:t>
            </a:r>
          </a:p>
          <a:p>
            <a:pPr algn="thaiDist"/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กระบวนการปฏิบัติงานมีการ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Outsource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ทั้ง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Internal Outsource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External Outsource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แต่ใน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QM-QM01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  ไม่มีการระบุถึง ผู้ปฏิบัติงานจะไม่เข้าใจว่ามีการเชื่อมโยงกันอย่างไร และการปฏิบัติต้องมีการดำเนินการอย่างไร 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63888" y="1504588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2525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46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83568" y="1288317"/>
            <a:ext cx="8460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การปิดประชุม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แสดงความชื่นชมและขอบคุณผู้ถูกตรวจประเมิน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2. อธิบายว่า การตรวจประเมินมิได้ครอบคลุมถึงทุกแง่ทุกมุม ดังนั้น</a:t>
            </a: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จุดอื่นๆ ที่ไม่ได้ตรวจ ไม่ได้หมายความว่า ไม่มีข้อบกพร่อง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3. แสดงสิ่งที่ค้นพบในการตรวจประเมิน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4. อธิบายถึงสิ่งที่ไม่เป็นไปตามข้อกำหนด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แต่ละเรื่องต้องมี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การยอมรับ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และมีการตกลงถึงวันที่คาดว่าจะปฏิบัติการแก้ไข</a:t>
            </a:r>
          </a:p>
        </p:txBody>
      </p:sp>
    </p:spTree>
    <p:extLst>
      <p:ext uri="{BB962C8B-B14F-4D97-AF65-F5344CB8AC3E}">
        <p14:creationId xmlns:p14="http://schemas.microsoft.com/office/powerpoint/2010/main" val="16225257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47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83568" y="1412190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การปิดประชุม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5. ย่อและสรุปผลการตรวจประเมิน และควรมีคำแนะนำอยู่ด้วย 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6. เชื้อเชิญให้ผู้ถูกตรวจประเมินซักถามข้อสงสัย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7. บอกให้ผู้ถูกตรวจประเมินทราบถึงกำหนดการในการส่ง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รายงานผลการตรวจประเมิน  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8. กล่าวปิดการประชุม</a:t>
            </a:r>
            <a:endParaRPr lang="th-TH" sz="32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2525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48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0" b="12492"/>
          <a:stretch/>
        </p:blipFill>
        <p:spPr bwMode="auto">
          <a:xfrm>
            <a:off x="1076246" y="3026972"/>
            <a:ext cx="7018337" cy="323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836528" y="956018"/>
            <a:ext cx="7560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ขั้นตอนการตรวจติดตามการปฏิบัติงาน</a:t>
            </a:r>
          </a:p>
          <a:p>
            <a:pPr algn="ctr" eaLnBrk="0" hangingPunct="0">
              <a:defRPr/>
            </a:pP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ตามมาตรฐานขั้นตอนการปฏิบัติงานของหน่วยงาน</a:t>
            </a:r>
            <a:endParaRPr lang="en-US" sz="36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" y="2083436"/>
            <a:ext cx="6999287" cy="9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857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49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78851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ขั้นตอนการตรวจติดตามการปฏิบัติงาน</a:t>
            </a:r>
          </a:p>
          <a:p>
            <a:pPr algn="ctr" eaLnBrk="0" hangingPunct="0">
              <a:defRPr/>
            </a:pP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ตามมาตรฐานขั้นตอนการปฏิบัติงานของหน่วยงาน</a:t>
            </a:r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  <a:endParaRPr lang="en-US" sz="36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98" y="2373016"/>
            <a:ext cx="7008813" cy="423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94" y="1853768"/>
            <a:ext cx="70564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94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7584" y="1556792"/>
            <a:ext cx="8136904" cy="45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วิวัฒนาการของแนวคิดคุณภาพ </a:t>
            </a:r>
            <a:endParaRPr lang="th-TH" sz="5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en-US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</a:t>
            </a: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ยุคที่ 1 ตรงตามมาตรฐาน</a:t>
            </a:r>
            <a:endParaRPr lang="en-US" sz="40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en-US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</a:t>
            </a: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ยุคที่ 2 ตรงตามประโยชน์ใช้สอย </a:t>
            </a:r>
          </a:p>
          <a:p>
            <a:pPr eaLnBrk="0" hangingPunct="0">
              <a:defRPr/>
            </a:pPr>
            <a:r>
              <a:rPr lang="en-US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</a:t>
            </a: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ยุคที่ 3 คุณภาพและต้นทุนที่เหมาะสม </a:t>
            </a:r>
          </a:p>
          <a:p>
            <a:pPr eaLnBrk="0" hangingPunct="0">
              <a:defRPr/>
            </a:pPr>
            <a:r>
              <a:rPr lang="en-US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</a:t>
            </a: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ยุคที่ 4 ตรงตามความต้องการของลูกค้า</a:t>
            </a: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   </a:t>
            </a:r>
            <a:r>
              <a:rPr lang="en-US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         </a:t>
            </a: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และมีความพึงพอใจสูงสุด </a:t>
            </a:r>
            <a:endParaRPr lang="th-TH" sz="40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8674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50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107654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ขั้นตอนการตรวจติดตามการปฏิบัติงาน</a:t>
            </a:r>
          </a:p>
          <a:p>
            <a:pPr algn="ctr" eaLnBrk="0" hangingPunct="0">
              <a:defRPr/>
            </a:pP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ตามมาตรฐานขั้นตอนการปฏิบัติงานของหน่วยงาน</a:t>
            </a:r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  <a:endParaRPr lang="en-US" sz="36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2175756"/>
            <a:ext cx="70564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9" y="2693834"/>
            <a:ext cx="704691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09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51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128920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ขั้นตอนการตรวจติดตามการปฏิบัติงาน</a:t>
            </a:r>
          </a:p>
          <a:p>
            <a:pPr algn="ctr" eaLnBrk="0" hangingPunct="0">
              <a:defRPr/>
            </a:pP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ตามมาตรฐานขั้นตอนการปฏิบัติงานของหน่วยงาน</a:t>
            </a:r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  <a:endParaRPr lang="en-US" sz="36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38" y="2896691"/>
            <a:ext cx="6999287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2420888"/>
            <a:ext cx="70564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516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52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836454" y="2996952"/>
            <a:ext cx="77768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600" tIns="46800" rIns="93600" bIns="46800" anchor="ctr"/>
          <a:lstStyle/>
          <a:p>
            <a:pPr algn="ctr" eaLnBrk="0" hangingPunct="0">
              <a:defRPr/>
            </a:pPr>
            <a:r>
              <a:rPr lang="th-TH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ขั้นตอนการตรวจติดตามการปฏิบัติงาน</a:t>
            </a:r>
          </a:p>
          <a:p>
            <a:pPr algn="ctr" eaLnBrk="0" hangingPunct="0">
              <a:defRPr/>
            </a:pPr>
            <a:r>
              <a:rPr lang="th-TH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ตามมาตรฐานขั้นตอนการปฏิบัติงานของหน่วยงาน</a:t>
            </a:r>
            <a:endParaRPr lang="en-US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จัดทำแผนการตรวจติดตาม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พิจารณาอนุมัติ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แบ่งทีมผู้ตรวจและกิจกรรมที่รับผิดชอบ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จัดทำกำหนดการตรวจติดตาม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5. พิจารณาอนุมัติ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6. แจ้งให้ผู้เกี่ยวข้องทราบ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7. จัดทำแบบการตรวจติดตาม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4916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53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539553" y="2492896"/>
            <a:ext cx="8604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600" tIns="46800" rIns="93600" bIns="46800" anchor="ctr"/>
          <a:lstStyle/>
          <a:p>
            <a:pPr algn="ctr" eaLnBrk="0" hangingPunct="0">
              <a:defRPr/>
            </a:pP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ขั้นตอนการตรวจติดตามการปฏิบัติงาน</a:t>
            </a:r>
          </a:p>
          <a:p>
            <a:pPr algn="ctr" eaLnBrk="0" hangingPunct="0">
              <a:defRPr/>
            </a:pP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ตามมาตรฐานขั้นตอนการปฏิบัติงานของหน่วยงาน</a:t>
            </a:r>
            <a:r>
              <a:rPr lang="th-TH" sz="3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(ต่อ)</a:t>
            </a:r>
            <a:endParaRPr lang="en-US" sz="3600" b="1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8. ตรวจติดตาม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9. พิจารณาผลการตรวจติดตามว่ามี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NC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หรือไม่ 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10. ลงนามในแบบแจ้งการปฏิบัติแก้ไขและป้องกัน</a:t>
            </a:r>
            <a:endParaRPr lang="en-US" sz="36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11. สรุปผลการตรวจติดตาม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12. รวบรวมเอกสารส่งมอบให้สำนักคุณภาพการศึกษา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13.จัดทำแบบสรุปสถานะของสิ่งที่ต้องปฏิบัติการแก้ไข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ป้องกัน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14. ติดตามผลการแก้ไขและป้องกัน</a:t>
            </a:r>
          </a:p>
          <a:p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15. สรุปภาพรวมจากการตรวจติดตาม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08603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54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971601" y="1196752"/>
            <a:ext cx="75608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600" tIns="46800" rIns="93600" bIns="46800" anchor="ctr"/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การเตรียม 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Check list</a:t>
            </a:r>
          </a:p>
          <a:p>
            <a:pPr algn="ctr" eaLnBrk="0" hangingPunct="0">
              <a:defRPr/>
            </a:pPr>
            <a:r>
              <a:rPr lang="th-TH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ประโยชน์ของการจัดทำรายการตรวจ </a:t>
            </a:r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Check List </a:t>
            </a:r>
          </a:p>
          <a:p>
            <a:pPr>
              <a:lnSpc>
                <a:spcPct val="113000"/>
              </a:lnSpc>
              <a:buClr>
                <a:srgbClr val="000000"/>
              </a:buClr>
              <a:buSzPct val="45000"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การเตรียมตัวให้พร้อมก่อนการตรวจสอบ</a:t>
            </a:r>
          </a:p>
          <a:p>
            <a:pPr>
              <a:lnSpc>
                <a:spcPct val="113000"/>
              </a:lnSpc>
              <a:buClr>
                <a:srgbClr val="000000"/>
              </a:buClr>
              <a:buSzPct val="45000"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ทำให้วัตถุประสงค์ในการตรวจสอบ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ชัดเจน</a:t>
            </a:r>
          </a:p>
          <a:p>
            <a:pPr>
              <a:lnSpc>
                <a:spcPct val="113000"/>
              </a:lnSpc>
              <a:buClr>
                <a:srgbClr val="000000"/>
              </a:buClr>
              <a:buSzPct val="45000"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ช่วยเตือนความจำ</a:t>
            </a:r>
          </a:p>
          <a:p>
            <a:pPr>
              <a:lnSpc>
                <a:spcPct val="113000"/>
              </a:lnSpc>
              <a:buClr>
                <a:srgbClr val="000000"/>
              </a:buClr>
              <a:buSzPct val="45000"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ใช้เป็นแบบบันทึกการตรวจสอบ</a:t>
            </a:r>
          </a:p>
        </p:txBody>
      </p:sp>
    </p:spTree>
    <p:extLst>
      <p:ext uri="{BB962C8B-B14F-4D97-AF65-F5344CB8AC3E}">
        <p14:creationId xmlns:p14="http://schemas.microsoft.com/office/powerpoint/2010/main" val="4028084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55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945204" y="2276872"/>
            <a:ext cx="75608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600" tIns="46800" rIns="93600" bIns="46800" anchor="ctr"/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คำถามใน 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Check list</a:t>
            </a: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ที่จัดทำจะต้อง</a:t>
            </a:r>
          </a:p>
          <a:p>
            <a:pPr marL="430213" indent="-323850" defTabSz="449263">
              <a:spcBef>
                <a:spcPct val="200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เหมาะสมและสอดคล้องกับงานของหน่วยงานที่เข้าไปตรวจสอบ</a:t>
            </a:r>
          </a:p>
          <a:p>
            <a:pPr marL="430213" indent="-323850" defTabSz="449263">
              <a:spcBef>
                <a:spcPct val="200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ต้องสอดคล้องกับข้อกำหนดในมาตรฐานที่ต้องการตรวจ</a:t>
            </a:r>
          </a:p>
          <a:p>
            <a:pPr marL="430213" indent="-323850" defTabSz="449263">
              <a:spcBef>
                <a:spcPct val="200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ต้องเป็นไปตามวัตถุประสงค์ของการตรวจที่วางไว้</a:t>
            </a:r>
          </a:p>
          <a:p>
            <a:pPr eaLnBrk="0" hangingPunct="0">
              <a:defRPr/>
            </a:pPr>
            <a:endParaRPr lang="th-TH" sz="48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endParaRPr lang="en-US" sz="48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2522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56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38134" y="1372300"/>
            <a:ext cx="8454346" cy="490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รูปแบบคำถามที่ควรใช้</a:t>
            </a:r>
          </a:p>
          <a:p>
            <a:pPr algn="thaiDist">
              <a:lnSpc>
                <a:spcPct val="93000"/>
              </a:lnSpc>
              <a:buSzPct val="100000"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คำถามเปิด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Opening Question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เป็นคำถามที่เปิดโอกาสให้มี     การตอบ เป็นคำถามที่มักจะขึ้นต้นด้วย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5W 1H 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ผู้ตอบมีโอกาสอธิบาย</a:t>
            </a:r>
          </a:p>
          <a:p>
            <a:pPr lvl="3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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Where (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ที่ไหน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3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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When (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เมื่อไร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3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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What (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อะไร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3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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Why (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ทำไม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3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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Who (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ใคร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vl="3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 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How (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อย่างไร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68181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57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08020" y="1590446"/>
            <a:ext cx="8496944" cy="355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คำถามที่ควรหลีกเลี่ยง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th-TH" sz="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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คำถามปิด เป็นคำถามที่ผู้ตอบ ตอบได้เพียงใช่</a:t>
            </a:r>
            <a:r>
              <a:rPr lang="en-US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ไม่ใช่ มีหรือไม่มี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หากจำเป็นต้องใช้ควรตามด้วยคำถามเปิดเสมอ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</a:t>
            </a: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คำถามนำ เป็นคำถามที่ผู้ถามแทรกคำตอบไว้ในคำถามแล้ว ทำให้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ผู้ตอบทราบได้ว่าผู้ถามต้องการให้ตอบอะไร จะทำให้เราไม่สามารถ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th-TH" sz="36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ทราบข้อเท็จจริงได้</a:t>
            </a:r>
          </a:p>
        </p:txBody>
      </p:sp>
    </p:spTree>
    <p:extLst>
      <p:ext uri="{BB962C8B-B14F-4D97-AF65-F5344CB8AC3E}">
        <p14:creationId xmlns:p14="http://schemas.microsoft.com/office/powerpoint/2010/main" val="4215019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58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980" y="1100034"/>
            <a:ext cx="8496944" cy="781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th-TH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 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FM-SOP 109-3-11-01</a:t>
            </a: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th-TH" sz="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5042"/>
            <a:ext cx="68580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5259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59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980" y="1100034"/>
            <a:ext cx="8496944" cy="781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th-TH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 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FM-SOP 109-3-11-02</a:t>
            </a: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th-TH" sz="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528165"/>
            <a:ext cx="3745012" cy="501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33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7584" y="1556792"/>
            <a:ext cx="8136904" cy="45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ปัจจัยที่ทำให้ลูกค้า/ผู้รับบริการพึงพอใจ</a:t>
            </a:r>
            <a:endParaRPr lang="th-TH" sz="5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1. </a:t>
            </a: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ความเหมาะสมสำหรับการใช้ </a:t>
            </a:r>
            <a:r>
              <a:rPr lang="en-US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(Fit to Use)</a:t>
            </a:r>
          </a:p>
          <a:p>
            <a:pPr eaLnBrk="0" hangingPunct="0">
              <a:defRPr/>
            </a:pPr>
            <a:r>
              <a:rPr lang="en-US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2. </a:t>
            </a: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ความเชื่อถือ </a:t>
            </a: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3. ความสะดวกหรือง่ายต่อการซ่อมบำรุง </a:t>
            </a: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4. ไปใช้คุ้มค่า</a:t>
            </a: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5. ใช้ง่าย </a:t>
            </a:r>
            <a:endParaRPr lang="th-TH" sz="4000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53912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60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3528" y="1100034"/>
            <a:ext cx="8496944" cy="781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th-TH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 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FM-SOP 109-3-11-03</a:t>
            </a: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th-TH" sz="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627198"/>
            <a:ext cx="3557525" cy="486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690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61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980" y="1100034"/>
            <a:ext cx="8496944" cy="781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th-TH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 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FM-SOP 109-3-11-04</a:t>
            </a: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th-TH" sz="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41" y="1700808"/>
            <a:ext cx="66389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690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62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980" y="1100034"/>
            <a:ext cx="8496944" cy="781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th-TH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 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FM-SOP 109-3-11-05</a:t>
            </a: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th-TH" sz="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1"/>
            <a:ext cx="3763347" cy="50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690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63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980" y="1100034"/>
            <a:ext cx="8496944" cy="781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th-TH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 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FM-SOP 109-3-11-06</a:t>
            </a: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th-TH" sz="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63" y="1597268"/>
            <a:ext cx="4138961" cy="496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690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64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980" y="1100034"/>
            <a:ext cx="8496944" cy="781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th-TH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 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FM-SOP 109-3-11-07</a:t>
            </a: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th-TH" sz="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960440" cy="483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690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65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980" y="1100034"/>
            <a:ext cx="8496944" cy="781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th-TH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 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FM-SOP 109-3-11-08</a:t>
            </a: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th-TH" sz="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06" y="1700808"/>
            <a:ext cx="658018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690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66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3980" y="1100034"/>
            <a:ext cx="8496944" cy="781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th-TH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แบบฟอร์ม </a:t>
            </a:r>
            <a:r>
              <a:rPr lang="en-US" sz="40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FM-SOP 109-3-11-09</a:t>
            </a: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th-TH" sz="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628800"/>
            <a:ext cx="6637337" cy="484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690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67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22" y="3282561"/>
            <a:ext cx="3204356" cy="1688689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251520" y="1700808"/>
            <a:ext cx="8496944" cy="1811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US" sz="7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GMO" pitchFamily="2" charset="0"/>
                <a:cs typeface="2005_iannnnnGMO" pitchFamily="2" charset="0"/>
              </a:rPr>
              <a:t>The End.</a:t>
            </a:r>
            <a:endParaRPr lang="th-TH" sz="7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005_iannnnnGMO" pitchFamily="2" charset="0"/>
              <a:cs typeface="2005_iannnnnGMO" pitchFamily="2" charset="0"/>
            </a:endParaRP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endParaRPr lang="th-TH" sz="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366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7584" y="1556792"/>
            <a:ext cx="8136904" cy="45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ปัจจัยที่ทำให้ลูกค้า/ผู้รับบริการพึงพอใจ (ต่อ) </a:t>
            </a:r>
            <a:endParaRPr lang="th-TH" sz="5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6. </a:t>
            </a: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มีความปลอดภัยสูง</a:t>
            </a: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7. ใช้เสียแล้วกำจัดได้ง่าย </a:t>
            </a: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8. ราคาเหมาะสม </a:t>
            </a: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9. สวยน่าใช้</a:t>
            </a:r>
          </a:p>
          <a:p>
            <a:pPr eaLnBrk="0" hangingPunct="0">
              <a:defRPr/>
            </a:pPr>
            <a:r>
              <a:rPr lang="th-TH" sz="4000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10. บริการหลังการขายดี </a:t>
            </a:r>
          </a:p>
          <a:p>
            <a:pPr eaLnBrk="0" hangingPunct="0">
              <a:defRPr/>
            </a:pPr>
            <a:endParaRPr lang="th-TH" sz="40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544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7947" y="1684579"/>
            <a:ext cx="8856984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วงจรคุณภาพของ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เดม</a:t>
            </a: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มิ่ง</a:t>
            </a:r>
            <a:endParaRPr lang="th-TH" sz="5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95" y="2780928"/>
            <a:ext cx="3950287" cy="19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2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D4CAE0-4351-4BC6-A8A8-18F013FCEAB1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310325"/>
            <a:ext cx="8856984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วงจรคุณภาพของ</a:t>
            </a:r>
            <a:r>
              <a:rPr lang="en-US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เดม</a:t>
            </a:r>
            <a:r>
              <a:rPr lang="th-TH" sz="4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มิ่ง</a:t>
            </a:r>
            <a:endParaRPr lang="th-TH" sz="5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32" y="2255304"/>
            <a:ext cx="3850744" cy="3837992"/>
          </a:xfrm>
          <a:prstGeom prst="rect">
            <a:avLst/>
          </a:prstGeom>
        </p:spPr>
      </p:pic>
      <p:cxnSp>
        <p:nvCxnSpPr>
          <p:cNvPr id="13" name="ตัวเชื่อมต่อตรง 12"/>
          <p:cNvCxnSpPr/>
          <p:nvPr/>
        </p:nvCxnSpPr>
        <p:spPr>
          <a:xfrm>
            <a:off x="1884093" y="4135225"/>
            <a:ext cx="5514173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4572000" y="1916832"/>
            <a:ext cx="0" cy="4536504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70914" y="2484703"/>
            <a:ext cx="2626358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3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เรียนรู้เพื่อปรับปรุง</a:t>
            </a:r>
          </a:p>
          <a:p>
            <a:pPr algn="ctr" eaLnBrk="0" hangingPunct="0">
              <a:defRPr/>
            </a:pPr>
            <a:r>
              <a:rPr lang="th-TH" sz="3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ปรับใช้ในวงกว้าง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946478" y="2484703"/>
            <a:ext cx="2626358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3000" dirty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กำหนดขอบเขต เป้าหมาย วางแผน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15496" y="4812267"/>
            <a:ext cx="2626358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3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วัด-ประเมินผล</a:t>
            </a:r>
          </a:p>
          <a:p>
            <a:pPr algn="ctr" eaLnBrk="0" hangingPunct="0">
              <a:defRPr/>
            </a:pPr>
            <a:r>
              <a:rPr lang="th-TH" sz="3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การทดลองดำเนินการ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891060" y="4812267"/>
            <a:ext cx="2626358" cy="5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th-TH" sz="3000" dirty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ทดลองดำเนินการ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51184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757</TotalTime>
  <Words>2791</Words>
  <Application>Microsoft Office PowerPoint</Application>
  <PresentationFormat>On-screen Show (4:3)</PresentationFormat>
  <Paragraphs>436</Paragraphs>
  <Slides>67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2005_iannnnnGMO</vt:lpstr>
      <vt:lpstr>Arial</vt:lpstr>
      <vt:lpstr>Calibri</vt:lpstr>
      <vt:lpstr>Constantia</vt:lpstr>
      <vt:lpstr>Cordia New</vt:lpstr>
      <vt:lpstr>TH SarabunPSK</vt:lpstr>
      <vt:lpstr>Times New Roman</vt:lpstr>
      <vt:lpstr>Wingdings</vt:lpstr>
      <vt:lpstr>Wingdings 2</vt:lpstr>
      <vt:lpstr>ไหลเวียน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ประโยชน์ของ SOP</vt:lpstr>
      <vt:lpstr>เทคนิคการเขียน SOP (Flowchart)</vt:lpstr>
      <vt:lpstr>ข้อแนะนำเพื่อให้ได้เอกสารระเบียบปฏิบัติงานที่ดี</vt:lpstr>
      <vt:lpstr>ประโยชน์ของผังงาน (Flowchart) </vt:lpstr>
      <vt:lpstr>การเขียนผังงาน (Flowchart) ที่ดี</vt:lpstr>
      <vt:lpstr>PowerPoint Presentation</vt:lpstr>
      <vt:lpstr>สัญลักษณ์มาตรฐาน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ying</dc:creator>
  <cp:lastModifiedBy>LENOVO</cp:lastModifiedBy>
  <cp:revision>382</cp:revision>
  <cp:lastPrinted>2016-02-18T07:57:46Z</cp:lastPrinted>
  <dcterms:created xsi:type="dcterms:W3CDTF">2016-02-16T04:33:00Z</dcterms:created>
  <dcterms:modified xsi:type="dcterms:W3CDTF">2021-05-06T13:32:46Z</dcterms:modified>
</cp:coreProperties>
</file>