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ลักษณะสีปานกลาง 2 - เน้น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388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3AE347-9456-4FD9-BCA8-2E4F3830D6B1}" type="datetimeFigureOut">
              <a:rPr lang="en-US" smtClean="0"/>
              <a:t>5/6/2021</a:t>
            </a:fld>
            <a:endParaRPr lang="en-US"/>
          </a:p>
        </p:txBody>
      </p:sp>
      <p:sp>
        <p:nvSpPr>
          <p:cNvPr id="4" name="ตัวแทน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379A3-8AB5-4F3D-BCFA-D88B2B1F91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3579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0" name="Google Shape;390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7"/>
          <p:cNvSpPr/>
          <p:nvPr/>
        </p:nvSpPr>
        <p:spPr>
          <a:xfrm rot="5400000">
            <a:off x="308599" y="430017"/>
            <a:ext cx="1528000" cy="1323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algn="ctr">
              <a:buClr>
                <a:srgbClr val="FFFFFF"/>
              </a:buClr>
              <a:buFont typeface="Helvetica Neue"/>
              <a:buNone/>
            </a:pPr>
            <a:endParaRPr sz="3200" kern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10" name="Google Shape;210;p7"/>
          <p:cNvSpPr txBox="1">
            <a:spLocks noGrp="1"/>
          </p:cNvSpPr>
          <p:nvPr>
            <p:ph type="title"/>
          </p:nvPr>
        </p:nvSpPr>
        <p:spPr>
          <a:xfrm>
            <a:off x="1732700" y="2314133"/>
            <a:ext cx="4944300" cy="86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211" name="Google Shape;211;p7"/>
          <p:cNvSpPr txBox="1">
            <a:spLocks noGrp="1"/>
          </p:cNvSpPr>
          <p:nvPr>
            <p:ph type="body" idx="1"/>
          </p:nvPr>
        </p:nvSpPr>
        <p:spPr>
          <a:xfrm>
            <a:off x="1732700" y="3174533"/>
            <a:ext cx="2176800" cy="339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600"/>
              </a:spcBef>
              <a:spcAft>
                <a:spcPts val="0"/>
              </a:spcAft>
              <a:buSzPts val="1400"/>
              <a:buChar char="◇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￭"/>
              <a:defRPr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￮"/>
              <a:defRPr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12" name="Google Shape;212;p7"/>
          <p:cNvSpPr txBox="1">
            <a:spLocks noGrp="1"/>
          </p:cNvSpPr>
          <p:nvPr>
            <p:ph type="body" idx="2"/>
          </p:nvPr>
        </p:nvSpPr>
        <p:spPr>
          <a:xfrm>
            <a:off x="4020972" y="3174533"/>
            <a:ext cx="2176800" cy="339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600"/>
              </a:spcBef>
              <a:spcAft>
                <a:spcPts val="0"/>
              </a:spcAft>
              <a:buSzPts val="1400"/>
              <a:buChar char="◇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￭"/>
              <a:defRPr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￮"/>
              <a:defRPr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13" name="Google Shape;213;p7"/>
          <p:cNvSpPr txBox="1">
            <a:spLocks noGrp="1"/>
          </p:cNvSpPr>
          <p:nvPr>
            <p:ph type="body" idx="3"/>
          </p:nvPr>
        </p:nvSpPr>
        <p:spPr>
          <a:xfrm>
            <a:off x="6309245" y="3174533"/>
            <a:ext cx="2176800" cy="339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600"/>
              </a:spcBef>
              <a:spcAft>
                <a:spcPts val="0"/>
              </a:spcAft>
              <a:buSzPts val="1400"/>
              <a:buChar char="◇"/>
              <a:defRPr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￭"/>
              <a:defRPr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￮"/>
              <a:defRPr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14" name="Google Shape;214;p7"/>
          <p:cNvSpPr/>
          <p:nvPr/>
        </p:nvSpPr>
        <p:spPr>
          <a:xfrm rot="10800000" flipH="1">
            <a:off x="-123826" y="1411967"/>
            <a:ext cx="819900" cy="946800"/>
          </a:xfrm>
          <a:prstGeom prst="hexagon">
            <a:avLst>
              <a:gd name="adj" fmla="val 28678"/>
              <a:gd name="vf" fmla="val 115470"/>
            </a:avLst>
          </a:prstGeom>
          <a:noFill/>
          <a:ln w="9525" cap="flat" cmpd="sng">
            <a:solidFill>
              <a:srgbClr val="19B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15" name="Google Shape;215;p7"/>
          <p:cNvSpPr/>
          <p:nvPr/>
        </p:nvSpPr>
        <p:spPr>
          <a:xfrm rot="10800000" flipH="1">
            <a:off x="638175" y="1920133"/>
            <a:ext cx="428700" cy="4948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16" name="Google Shape;216;p7"/>
          <p:cNvSpPr/>
          <p:nvPr/>
        </p:nvSpPr>
        <p:spPr>
          <a:xfrm rot="10800000" flipH="1">
            <a:off x="1495424" y="-175533"/>
            <a:ext cx="819900" cy="946800"/>
          </a:xfrm>
          <a:prstGeom prst="hexagon">
            <a:avLst>
              <a:gd name="adj" fmla="val 28678"/>
              <a:gd name="vf" fmla="val 115470"/>
            </a:avLst>
          </a:prstGeom>
          <a:noFill/>
          <a:ln w="76200" cap="flat" cmpd="sng">
            <a:solidFill>
              <a:srgbClr val="18476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17" name="Google Shape;217;p7"/>
          <p:cNvSpPr/>
          <p:nvPr/>
        </p:nvSpPr>
        <p:spPr>
          <a:xfrm rot="10800000" flipH="1">
            <a:off x="327800" y="118567"/>
            <a:ext cx="358800" cy="4140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00E1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218" name="Google Shape;218;p7"/>
          <p:cNvGrpSpPr/>
          <p:nvPr/>
        </p:nvGrpSpPr>
        <p:grpSpPr>
          <a:xfrm>
            <a:off x="1729784" y="81425"/>
            <a:ext cx="351204" cy="432881"/>
            <a:chOff x="5975075" y="2327500"/>
            <a:chExt cx="420100" cy="388350"/>
          </a:xfrm>
        </p:grpSpPr>
        <p:sp>
          <p:nvSpPr>
            <p:cNvPr id="219" name="Google Shape;219;p7"/>
            <p:cNvSpPr/>
            <p:nvPr/>
          </p:nvSpPr>
          <p:spPr>
            <a:xfrm>
              <a:off x="5975075" y="2474650"/>
              <a:ext cx="98325" cy="220450"/>
            </a:xfrm>
            <a:custGeom>
              <a:avLst/>
              <a:gdLst/>
              <a:ahLst/>
              <a:cxnLst/>
              <a:rect l="l" t="t" r="r" b="b"/>
              <a:pathLst>
                <a:path w="3933" h="8818" extrusionOk="0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20" name="Google Shape;220;p7"/>
            <p:cNvSpPr/>
            <p:nvPr/>
          </p:nvSpPr>
          <p:spPr>
            <a:xfrm>
              <a:off x="6088025" y="2327500"/>
              <a:ext cx="307150" cy="388350"/>
            </a:xfrm>
            <a:custGeom>
              <a:avLst/>
              <a:gdLst/>
              <a:ahLst/>
              <a:cxnLst/>
              <a:rect l="l" t="t" r="r" b="b"/>
              <a:pathLst>
                <a:path w="12286" h="15534" extrusionOk="0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221" name="Google Shape;221;p7"/>
          <p:cNvSpPr/>
          <p:nvPr/>
        </p:nvSpPr>
        <p:spPr>
          <a:xfrm>
            <a:off x="203101" y="1693570"/>
            <a:ext cx="166061" cy="383605"/>
          </a:xfrm>
          <a:custGeom>
            <a:avLst/>
            <a:gdLst/>
            <a:ahLst/>
            <a:cxnLst/>
            <a:rect l="l" t="t" r="r" b="b"/>
            <a:pathLst>
              <a:path w="11870" h="20565" extrusionOk="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222" name="Google Shape;222;p7"/>
          <p:cNvGrpSpPr/>
          <p:nvPr/>
        </p:nvGrpSpPr>
        <p:grpSpPr>
          <a:xfrm>
            <a:off x="904276" y="686924"/>
            <a:ext cx="382958" cy="809481"/>
            <a:chOff x="6718575" y="2318625"/>
            <a:chExt cx="256950" cy="407375"/>
          </a:xfrm>
        </p:grpSpPr>
        <p:sp>
          <p:nvSpPr>
            <p:cNvPr id="223" name="Google Shape;223;p7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24" name="Google Shape;224;p7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25" name="Google Shape;225;p7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l" t="t" r="r" b="b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26" name="Google Shape;226;p7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27" name="Google Shape;227;p7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l" t="t" r="r" b="b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28" name="Google Shape;228;p7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29" name="Google Shape;229;p7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l" t="t" r="r" b="b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30" name="Google Shape;230;p7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l" t="t" r="r" b="b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231" name="Google Shape;231;p7"/>
          <p:cNvGrpSpPr/>
          <p:nvPr/>
        </p:nvGrpSpPr>
        <p:grpSpPr>
          <a:xfrm>
            <a:off x="335759" y="2454042"/>
            <a:ext cx="342882" cy="466757"/>
            <a:chOff x="3951850" y="2985350"/>
            <a:chExt cx="407950" cy="416500"/>
          </a:xfrm>
        </p:grpSpPr>
        <p:sp>
          <p:nvSpPr>
            <p:cNvPr id="232" name="Google Shape;232;p7"/>
            <p:cNvSpPr/>
            <p:nvPr/>
          </p:nvSpPr>
          <p:spPr>
            <a:xfrm>
              <a:off x="3951850" y="2985350"/>
              <a:ext cx="314800" cy="314825"/>
            </a:xfrm>
            <a:custGeom>
              <a:avLst/>
              <a:gdLst/>
              <a:ahLst/>
              <a:cxnLst/>
              <a:rect l="l" t="t" r="r" b="b"/>
              <a:pathLst>
                <a:path w="12592" h="12593" fill="none" extrusionOk="0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33" name="Google Shape;233;p7"/>
            <p:cNvSpPr/>
            <p:nvPr/>
          </p:nvSpPr>
          <p:spPr>
            <a:xfrm>
              <a:off x="3988375" y="3021875"/>
              <a:ext cx="241750" cy="241750"/>
            </a:xfrm>
            <a:custGeom>
              <a:avLst/>
              <a:gdLst/>
              <a:ahLst/>
              <a:cxnLst/>
              <a:rect l="l" t="t" r="r" b="b"/>
              <a:pathLst>
                <a:path w="9670" h="9670" fill="none" extrusionOk="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34" name="Google Shape;234;p7"/>
            <p:cNvSpPr/>
            <p:nvPr/>
          </p:nvSpPr>
          <p:spPr>
            <a:xfrm>
              <a:off x="4024300" y="3058425"/>
              <a:ext cx="84650" cy="84650"/>
            </a:xfrm>
            <a:custGeom>
              <a:avLst/>
              <a:gdLst/>
              <a:ahLst/>
              <a:cxnLst/>
              <a:rect l="l" t="t" r="r" b="b"/>
              <a:pathLst>
                <a:path w="3386" h="3386" fill="none" extrusionOk="0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35" name="Google Shape;235;p7"/>
            <p:cNvSpPr/>
            <p:nvPr/>
          </p:nvSpPr>
          <p:spPr>
            <a:xfrm>
              <a:off x="4205750" y="3248375"/>
              <a:ext cx="154050" cy="153475"/>
            </a:xfrm>
            <a:custGeom>
              <a:avLst/>
              <a:gdLst/>
              <a:ahLst/>
              <a:cxnLst/>
              <a:rect l="l" t="t" r="r" b="b"/>
              <a:pathLst>
                <a:path w="6162" h="6139" fill="none" extrusionOk="0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w="19050" cap="rnd" cmpd="sng">
              <a:solidFill>
                <a:srgbClr val="18476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3053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293C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732700" y="2314133"/>
            <a:ext cx="4944300" cy="8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732700" y="3006833"/>
            <a:ext cx="4944300" cy="22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60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◇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￭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￮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●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○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■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●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○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■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9082573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</p:sldLayoutIdLst>
  <p:transition>
    <p:fade thruBlk="1"/>
  </p:transition>
  <p:hf sldNum="0"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p19"/>
          <p:cNvSpPr txBox="1">
            <a:spLocks noGrp="1"/>
          </p:cNvSpPr>
          <p:nvPr>
            <p:ph type="title"/>
          </p:nvPr>
        </p:nvSpPr>
        <p:spPr>
          <a:xfrm>
            <a:off x="1905000" y="457200"/>
            <a:ext cx="6911355" cy="2106705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ระบบประกันคุณภาพ </a:t>
            </a:r>
            <a:b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ระดับหน่วยงานสนับสนุน </a:t>
            </a:r>
            <a:b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มหาวิทยาลัยเทคโนโลยีราชมงคลตะวันออก</a:t>
            </a:r>
            <a:endParaRPr sz="4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93" name="Google Shape;393;p19"/>
          <p:cNvSpPr txBox="1">
            <a:spLocks noGrp="1"/>
          </p:cNvSpPr>
          <p:nvPr>
            <p:ph type="body" idx="1"/>
          </p:nvPr>
        </p:nvSpPr>
        <p:spPr>
          <a:xfrm>
            <a:off x="1066800" y="2819400"/>
            <a:ext cx="7731512" cy="268357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>
              <a:buSzPct val="50000"/>
            </a:pP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ใช้คู่มือการปฏิบัติงาน (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SOP) </a:t>
            </a:r>
            <a:endParaRPr lang="th-TH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285750" indent="-285750">
              <a:buSzPct val="50000"/>
            </a:pP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กำกับ/ติดตาม ด้วยการสัมภาษณ์ผู้ปฏิบัติงาน + หลักฐานประกอบ</a:t>
            </a:r>
          </a:p>
          <a:p>
            <a:pPr marL="285750" indent="-285750">
              <a:buSzPct val="50000"/>
            </a:pP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โดยใช้เกณฑ์การกับกับติดตามที่ตกลงกัน</a:t>
            </a:r>
          </a:p>
        </p:txBody>
      </p:sp>
    </p:spTree>
    <p:extLst>
      <p:ext uri="{BB962C8B-B14F-4D97-AF65-F5344CB8AC3E}">
        <p14:creationId xmlns:p14="http://schemas.microsoft.com/office/powerpoint/2010/main" val="506477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ตาราง 4">
            <a:extLst>
              <a:ext uri="{FF2B5EF4-FFF2-40B4-BE49-F238E27FC236}">
                <a16:creationId xmlns:a16="http://schemas.microsoft.com/office/drawing/2014/main" id="{41A0D37A-24C0-460F-9C2E-5D6628465A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0561373"/>
              </p:ext>
            </p:extLst>
          </p:nvPr>
        </p:nvGraphicFramePr>
        <p:xfrm>
          <a:off x="1600200" y="990600"/>
          <a:ext cx="7239000" cy="53949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119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270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5065">
                <a:tc>
                  <a:txBody>
                    <a:bodyPr/>
                    <a:lstStyle/>
                    <a:p>
                      <a:pPr algn="ctr"/>
                      <a:r>
                        <a:rPr lang="th-TH" sz="240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ข้อ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เกณฑ์พิจารณา</a:t>
                      </a:r>
                      <a:endParaRPr lang="th-TH" sz="2400" dirty="0">
                        <a:solidFill>
                          <a:srgbClr val="FFFF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5922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  <a:endParaRPr lang="th-TH" sz="24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มีการจัดทำมาตรฐานขั้นตอนการปฏิบัติงาน ตามโครงสร้างการบริหารงานของหน่วยงานครบถ้วนครอบคลุมทุกงาน</a:t>
                      </a:r>
                      <a:endParaRPr lang="th-TH" sz="2400" b="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5922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  <a:endParaRPr lang="th-TH" sz="24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h-TH" sz="2400" baseline="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มีช่องทางการเผยแพร่ประชาสัมพันธ์ทุกมาตรฐานขั้นตอนการปฏิบัติงาน อย่างน้อย 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 </a:t>
                      </a:r>
                      <a:r>
                        <a:rPr lang="th-TH" sz="2400" baseline="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ช่องทาง</a:t>
                      </a:r>
                      <a:endParaRPr lang="th-TH" sz="2400" b="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5922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  <a:endParaRPr lang="th-TH" sz="24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th-TH" sz="2400" b="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ผลประเมินความพึงพอใจของผู้ใช้บริการมากกว่า 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3.51 </a:t>
                      </a:r>
                      <a:r>
                        <a:rPr lang="th-TH" sz="2400" b="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และมีข้อเสนอแนะจากผู้ใช้บริการ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5922">
                <a:tc>
                  <a:txBody>
                    <a:bodyPr/>
                    <a:lstStyle/>
                    <a:p>
                      <a:pPr algn="ctr"/>
                      <a:r>
                        <a:rPr lang="en-US" sz="2400" b="1" strike="noStrike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  <a:endParaRPr lang="th-TH" sz="2400" b="1" strike="noStrike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th-TH" sz="2400" b="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มีการประเมินความสำเร็จและผลการประเมินบรรลุตามตัวชี้วัดของมาตรฐานขั้นตอนการปฏิบัติงานครอบคลุมทุกมาตรฐาน ไม่น้อยกว่าร้อยละ </a:t>
                      </a:r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50</a:t>
                      </a:r>
                      <a:endParaRPr lang="th-TH" sz="2400" b="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5922">
                <a:tc>
                  <a:txBody>
                    <a:bodyPr/>
                    <a:lstStyle/>
                    <a:p>
                      <a:pPr algn="ctr"/>
                      <a:r>
                        <a:rPr lang="en-US" sz="2400" b="1" strike="noStrike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  <a:endParaRPr lang="th-TH" sz="2400" b="1" strike="noStrike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th-TH" sz="2400" baseline="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มีการนำข้อเสนอแนะจากผู้รับบริการมาปรับปรุงมาตรฐานขั้นตอนการปฏิบัติงาน ตามข้อ 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 </a:t>
                      </a:r>
                      <a:r>
                        <a:rPr lang="th-TH" sz="2400" baseline="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และนำเสนอคณะกรรมการประจำหน่วยงานพิจารณา</a:t>
                      </a:r>
                      <a:endParaRPr lang="th-TH" sz="2400" b="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061059"/>
                  </a:ext>
                </a:extLst>
              </a:tr>
              <a:tr h="735922">
                <a:tc>
                  <a:txBody>
                    <a:bodyPr/>
                    <a:lstStyle/>
                    <a:p>
                      <a:pPr algn="ctr"/>
                      <a:r>
                        <a:rPr lang="en-US" sz="2400" b="1" strike="noStrike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  <a:endParaRPr lang="th-TH" sz="2400" b="1" strike="noStrike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h-TH" sz="240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มีการปรับปรุง</a:t>
                      </a:r>
                      <a:r>
                        <a:rPr lang="th-TH" sz="2400" baseline="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มาตรฐานขั้นตอนการปฏิบัติงานจาก</a:t>
                      </a:r>
                      <a:r>
                        <a:rPr lang="th-TH" sz="240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ผลการประเมินของคณะกรรมการตรวจประเมินปีที่ผ่านมา</a:t>
                      </a:r>
                      <a:endParaRPr lang="th-TH" sz="2400" b="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3146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438400" y="1371600"/>
            <a:ext cx="4495800" cy="860400"/>
          </a:xfrm>
        </p:spPr>
        <p:txBody>
          <a:bodyPr/>
          <a:lstStyle/>
          <a:p>
            <a:r>
              <a:rPr lang="th-TH" dirty="0"/>
              <a:t>เกณฑ์การคิดคะแนน</a:t>
            </a:r>
            <a:endParaRPr lang="en-US" dirty="0"/>
          </a:p>
        </p:txBody>
      </p:sp>
      <p:graphicFrame>
        <p:nvGraphicFramePr>
          <p:cNvPr id="6" name="ตาราง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7572657"/>
              </p:ext>
            </p:extLst>
          </p:nvPr>
        </p:nvGraphicFramePr>
        <p:xfrm>
          <a:off x="533400" y="3276600"/>
          <a:ext cx="8153400" cy="14478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630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0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06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06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306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23900"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latin typeface="TH SarabunPSK" pitchFamily="34" charset="-34"/>
                          <a:cs typeface="TH SarabunPSK" pitchFamily="34" charset="-34"/>
                        </a:rPr>
                        <a:t>คะแนน 1</a:t>
                      </a:r>
                      <a:endParaRPr lang="en-US" sz="28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latin typeface="TH SarabunPSK" pitchFamily="34" charset="-34"/>
                          <a:cs typeface="TH SarabunPSK" pitchFamily="34" charset="-34"/>
                        </a:rPr>
                        <a:t>คะแนน 2</a:t>
                      </a:r>
                      <a:endParaRPr lang="en-US" sz="28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latin typeface="TH SarabunPSK" pitchFamily="34" charset="-34"/>
                          <a:cs typeface="TH SarabunPSK" pitchFamily="34" charset="-34"/>
                        </a:rPr>
                        <a:t>คะแนน 3</a:t>
                      </a:r>
                      <a:endParaRPr lang="en-US" sz="28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latin typeface="TH SarabunPSK" pitchFamily="34" charset="-34"/>
                          <a:cs typeface="TH SarabunPSK" pitchFamily="34" charset="-34"/>
                        </a:rPr>
                        <a:t>คะแนน 4</a:t>
                      </a:r>
                      <a:endParaRPr lang="en-US" sz="28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latin typeface="TH SarabunPSK" pitchFamily="34" charset="-34"/>
                          <a:cs typeface="TH SarabunPSK" pitchFamily="34" charset="-34"/>
                        </a:rPr>
                        <a:t>คะแนน 5</a:t>
                      </a:r>
                      <a:endParaRPr lang="en-US" sz="28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3900">
                <a:tc>
                  <a:txBody>
                    <a:bodyPr/>
                    <a:lstStyle/>
                    <a:p>
                      <a:pPr algn="ctr"/>
                      <a:r>
                        <a:rPr lang="th-TH" sz="1800" dirty="0"/>
                        <a:t> มีการดำเนินงาน 1 ข้อ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dirty="0"/>
                        <a:t>มีการดำเนินงาน 2 ข้อ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dirty="0"/>
                        <a:t>มีการดำเนินงาน 3 ข้อ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dirty="0"/>
                        <a:t>มีการดำเนินงาน 4-5</a:t>
                      </a:r>
                      <a:r>
                        <a:rPr lang="th-TH" sz="1800" baseline="0" dirty="0"/>
                        <a:t> ข้อ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800" dirty="0"/>
                        <a:t>มีการดำเนินงาน 6 ข้อ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6348976"/>
      </p:ext>
    </p:extLst>
  </p:cSld>
  <p:clrMapOvr>
    <a:masterClrMapping/>
  </p:clrMapOvr>
</p:sld>
</file>

<file path=ppt/theme/theme1.xml><?xml version="1.0" encoding="utf-8"?>
<a:theme xmlns:a="http://schemas.openxmlformats.org/drawingml/2006/main" name="Imogen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</TotalTime>
  <Words>201</Words>
  <Application>Microsoft Office PowerPoint</Application>
  <PresentationFormat>On-screen Show (4:3)</PresentationFormat>
  <Paragraphs>29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Helvetica Neue</vt:lpstr>
      <vt:lpstr>Muli</vt:lpstr>
      <vt:lpstr>Nixie One</vt:lpstr>
      <vt:lpstr>TH SarabunPSK</vt:lpstr>
      <vt:lpstr>Imogen template</vt:lpstr>
      <vt:lpstr>ระบบประกันคุณภาพ  ระดับหน่วยงานสนับสนุน  มหาวิทยาลัยเทคโนโลยีราชมงคลตะวันออก</vt:lpstr>
      <vt:lpstr>PowerPoint Presentation</vt:lpstr>
      <vt:lpstr>เกณฑ์การคิดคะแนน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ระบบคุณภาพ ระดับหน่วยงานสนับสนุน</dc:title>
  <dc:creator>Windows User</dc:creator>
  <cp:lastModifiedBy>LENOVO</cp:lastModifiedBy>
  <cp:revision>3</cp:revision>
  <dcterms:created xsi:type="dcterms:W3CDTF">2021-03-24T04:33:44Z</dcterms:created>
  <dcterms:modified xsi:type="dcterms:W3CDTF">2021-05-06T14:15:43Z</dcterms:modified>
</cp:coreProperties>
</file>