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972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571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6264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5785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33361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13039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3428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3291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19328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31187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8888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CC8AE-3401-42F9-B62A-98B2230DD689}" type="datetimeFigureOut">
              <a:rPr lang="th-TH" smtClean="0"/>
              <a:t>06/05/64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8F636-F484-441A-9C2B-C1FEFE57AF3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208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th-TH" sz="6000" b="1" dirty="0">
                <a:solidFill>
                  <a:srgbClr val="FFFF00"/>
                </a:solidFill>
              </a:rPr>
              <a:t>ความหมายของคำ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92500"/>
          </a:bodyPr>
          <a:lstStyle/>
          <a:p>
            <a:pPr algn="thaiDist"/>
            <a:r>
              <a:rPr lang="en-US" dirty="0">
                <a:solidFill>
                  <a:srgbClr val="002060"/>
                </a:solidFill>
                <a:cs typeface="+mj-cs"/>
              </a:rPr>
              <a:t>SOP (Standard Operation Procedures)</a:t>
            </a:r>
            <a:r>
              <a:rPr lang="th-TH" dirty="0">
                <a:solidFill>
                  <a:srgbClr val="002060"/>
                </a:solidFill>
                <a:cs typeface="+mj-cs"/>
              </a:rPr>
              <a:t> คือ ขั้นตอนหรือกระบวนการ ที่มีอยู่มากมายในหลายๆหน่วยงาน ไม่ว่าจะเป็นภาครัฐหรือเอกชนก็ย่อมจะต้องมีขั้นตอนหรือกระบวนการในการ</a:t>
            </a:r>
            <a:r>
              <a:rPr lang="th-TH" dirty="0" err="1">
                <a:solidFill>
                  <a:srgbClr val="002060"/>
                </a:solidFill>
                <a:cs typeface="+mj-cs"/>
              </a:rPr>
              <a:t>ปฎิบัติงาน</a:t>
            </a:r>
            <a:endParaRPr lang="en-US" dirty="0">
              <a:solidFill>
                <a:srgbClr val="002060"/>
              </a:solidFill>
              <a:cs typeface="+mj-cs"/>
            </a:endParaRPr>
          </a:p>
          <a:p>
            <a:pPr algn="thaiDist"/>
            <a:r>
              <a:rPr lang="en-US" dirty="0">
                <a:solidFill>
                  <a:srgbClr val="FF0000"/>
                </a:solidFill>
                <a:cs typeface="+mj-cs"/>
              </a:rPr>
              <a:t>WI/SD (Work Instruction / Support Document) </a:t>
            </a:r>
            <a:r>
              <a:rPr lang="th-TH" dirty="0">
                <a:solidFill>
                  <a:srgbClr val="FF0000"/>
                </a:solidFill>
                <a:cs typeface="+mj-cs"/>
              </a:rPr>
              <a:t>คือ วิธีปฏิบัติงาน / เอกสารสนับสนุนการทำงานหรือขั้นตอนการทำงานที่ระบุเฉพาะงานนั้น เช่น วิธีปฏิบัติงานการเชื่อม วิธีปฏิบัติงานการออก </a:t>
            </a:r>
            <a:r>
              <a:rPr lang="en-US" dirty="0">
                <a:solidFill>
                  <a:srgbClr val="FF0000"/>
                </a:solidFill>
                <a:cs typeface="+mj-cs"/>
              </a:rPr>
              <a:t>Invoice </a:t>
            </a:r>
            <a:r>
              <a:rPr lang="th-TH" dirty="0">
                <a:solidFill>
                  <a:srgbClr val="FF0000"/>
                </a:solidFill>
                <a:cs typeface="+mj-cs"/>
              </a:rPr>
              <a:t>ซึ่งอาจมีรูปภาพประกอบเพื่อความเข้าใจของผู้ทำงานได้ในเอกสาร </a:t>
            </a:r>
            <a:r>
              <a:rPr lang="en-US" dirty="0">
                <a:solidFill>
                  <a:srgbClr val="FF0000"/>
                </a:solidFill>
                <a:cs typeface="+mj-cs"/>
              </a:rPr>
              <a:t>Procedure </a:t>
            </a:r>
            <a:r>
              <a:rPr lang="th-TH" dirty="0">
                <a:solidFill>
                  <a:srgbClr val="FF0000"/>
                </a:solidFill>
                <a:cs typeface="+mj-cs"/>
              </a:rPr>
              <a:t>ชุดหนึ่ง อาจโยงว่ามีรายละเอียดไป </a:t>
            </a:r>
            <a:r>
              <a:rPr lang="en-US" dirty="0">
                <a:solidFill>
                  <a:srgbClr val="FF0000"/>
                </a:solidFill>
                <a:cs typeface="+mj-cs"/>
              </a:rPr>
              <a:t>WI </a:t>
            </a:r>
            <a:r>
              <a:rPr lang="th-TH" dirty="0">
                <a:solidFill>
                  <a:srgbClr val="FF0000"/>
                </a:solidFill>
                <a:cs typeface="+mj-cs"/>
              </a:rPr>
              <a:t>หลายๆ ฉบับ ของแต่ละ </a:t>
            </a:r>
            <a:r>
              <a:rPr lang="en-US" dirty="0">
                <a:solidFill>
                  <a:srgbClr val="FF0000"/>
                </a:solidFill>
                <a:cs typeface="+mj-cs"/>
              </a:rPr>
              <a:t>Procedure </a:t>
            </a:r>
            <a:r>
              <a:rPr lang="th-TH" dirty="0">
                <a:solidFill>
                  <a:srgbClr val="FF0000"/>
                </a:solidFill>
                <a:cs typeface="+mj-cs"/>
              </a:rPr>
              <a:t>ได้</a:t>
            </a:r>
          </a:p>
        </p:txBody>
      </p:sp>
    </p:spTree>
    <p:extLst>
      <p:ext uri="{BB962C8B-B14F-4D97-AF65-F5344CB8AC3E}">
        <p14:creationId xmlns:p14="http://schemas.microsoft.com/office/powerpoint/2010/main" val="418006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763688" y="188640"/>
            <a:ext cx="5828184" cy="72008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b="1" dirty="0">
                <a:solidFill>
                  <a:srgbClr val="FFFF00"/>
                </a:solidFill>
              </a:rPr>
              <a:t>เกณฑ์การประเมิน </a:t>
            </a:r>
          </a:p>
        </p:txBody>
      </p:sp>
      <p:graphicFrame>
        <p:nvGraphicFramePr>
          <p:cNvPr id="5" name="ตาราง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820278"/>
              </p:ext>
            </p:extLst>
          </p:nvPr>
        </p:nvGraphicFramePr>
        <p:xfrm>
          <a:off x="683568" y="1052736"/>
          <a:ext cx="8064896" cy="549360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2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4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solidFill>
                            <a:srgbClr val="FFFF00"/>
                          </a:solidFill>
                        </a:rPr>
                        <a:t>คะแนน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600" dirty="0">
                          <a:solidFill>
                            <a:srgbClr val="FFFF00"/>
                          </a:solidFill>
                        </a:rPr>
                        <a:t>คำอธิบายเกณฑ์ประเมิน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2060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1</a:t>
                      </a:r>
                      <a:endParaRPr lang="th-TH" dirty="0">
                        <a:solidFill>
                          <a:srgbClr val="002060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ข้อ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 1 </a:t>
                      </a: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มีการจัดทำ 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SOP </a:t>
                      </a: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ตามโครงสร้างการบริหารงานของหน่วยงานครบถ้วนครอบคลุมทุกงาน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28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2060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2</a:t>
                      </a:r>
                      <a:endParaRPr lang="th-TH" dirty="0">
                        <a:solidFill>
                          <a:srgbClr val="002060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ข้อ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 2 </a:t>
                      </a: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มีการจัดทำ 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WI</a:t>
                      </a:r>
                      <a:r>
                        <a:rPr lang="en-US" baseline="0" dirty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ครบทุกงานย่อย</a:t>
                      </a:r>
                      <a:endParaRPr lang="th-TH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2060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3</a:t>
                      </a:r>
                      <a:endParaRPr lang="th-TH" dirty="0">
                        <a:solidFill>
                          <a:srgbClr val="002060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ข้อ 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3</a:t>
                      </a: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 มีการปรับปรุง 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SOP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 ระดับหน่วยงาน</a:t>
                      </a: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ร่วมกับหน่วยงานอื่นที่ปฏิบัติงานคล้ายคลึงกันเพื่อยกระดับเป็น 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SOP </a:t>
                      </a: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ของมหาวิทยาลัย      อย่างน้อย 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3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baseline="0" dirty="0">
                          <a:latin typeface="Angsana New" pitchFamily="18" charset="-34"/>
                          <a:cs typeface="Angsana New" pitchFamily="18" charset="-34"/>
                        </a:rPr>
                        <a:t>SOP</a:t>
                      </a:r>
                      <a:endParaRPr lang="th-TH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2060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4</a:t>
                      </a:r>
                      <a:endParaRPr lang="th-TH" dirty="0">
                        <a:solidFill>
                          <a:srgbClr val="002060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ข้อ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baseline="0" dirty="0">
                          <a:latin typeface="Angsana New" pitchFamily="18" charset="-34"/>
                          <a:cs typeface="Angsana New" pitchFamily="18" charset="-34"/>
                        </a:rPr>
                        <a:t>4 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มีการนำข้อเสนอแนะจากผู้รับบริการมาปรับปรุง </a:t>
                      </a:r>
                      <a:r>
                        <a:rPr lang="en-US" baseline="0" dirty="0">
                          <a:latin typeface="Angsana New" pitchFamily="18" charset="-34"/>
                          <a:cs typeface="Angsana New" pitchFamily="18" charset="-34"/>
                        </a:rPr>
                        <a:t>SOP 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ตามข้อ </a:t>
                      </a:r>
                      <a:r>
                        <a:rPr lang="en-US" baseline="0" dirty="0">
                          <a:latin typeface="Angsana New" pitchFamily="18" charset="-34"/>
                          <a:cs typeface="Angsana New" pitchFamily="18" charset="-34"/>
                        </a:rPr>
                        <a:t>1 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และนำเสนอคณะกรรมการประจำหน่วยงานพิจารณา</a:t>
                      </a:r>
                      <a:endParaRPr lang="th-TH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8085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2060"/>
                          </a:solidFill>
                          <a:latin typeface="Angsana New" pitchFamily="18" charset="-34"/>
                          <a:cs typeface="Angsana New" pitchFamily="18" charset="-34"/>
                        </a:rPr>
                        <a:t>5</a:t>
                      </a:r>
                      <a:endParaRPr lang="th-TH" dirty="0">
                        <a:solidFill>
                          <a:srgbClr val="002060"/>
                        </a:solidFill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ข้อ </a:t>
                      </a:r>
                      <a:r>
                        <a:rPr lang="en-US" dirty="0">
                          <a:latin typeface="Angsana New" pitchFamily="18" charset="-34"/>
                          <a:cs typeface="Angsana New" pitchFamily="18" charset="-34"/>
                        </a:rPr>
                        <a:t>5</a:t>
                      </a:r>
                      <a:r>
                        <a:rPr lang="en-US" baseline="0" dirty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th-TH" dirty="0">
                          <a:latin typeface="Angsana New" pitchFamily="18" charset="-34"/>
                          <a:cs typeface="Angsana New" pitchFamily="18" charset="-34"/>
                        </a:rPr>
                        <a:t>นำผลการประเมินจากคณะกรรมการตรวจประเมินมาปรับปรุง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 </a:t>
                      </a:r>
                      <a:r>
                        <a:rPr lang="en-US" baseline="0" dirty="0">
                          <a:latin typeface="Angsana New" pitchFamily="18" charset="-34"/>
                          <a:cs typeface="Angsana New" pitchFamily="18" charset="-34"/>
                        </a:rPr>
                        <a:t>SOP </a:t>
                      </a:r>
                      <a:r>
                        <a:rPr lang="th-TH" baseline="0" dirty="0">
                          <a:latin typeface="Angsana New" pitchFamily="18" charset="-34"/>
                          <a:cs typeface="Angsana New" pitchFamily="18" charset="-34"/>
                        </a:rPr>
                        <a:t>ในรอบถัดไป</a:t>
                      </a:r>
                      <a:endParaRPr lang="th-TH" dirty="0">
                        <a:latin typeface="Angsana New" pitchFamily="18" charset="-34"/>
                        <a:cs typeface="Angsana New" pitchFamily="18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87953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125</TotalTime>
  <Words>203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Angsana New</vt:lpstr>
      <vt:lpstr>Arial</vt:lpstr>
      <vt:lpstr>Calibri</vt:lpstr>
      <vt:lpstr>ชุดรูปแบบของ Office</vt:lpstr>
      <vt:lpstr>ความหมายของคำ</vt:lpstr>
      <vt:lpstr>เกณฑ์การประเมิน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เกณฑ์การประเมิน</dc:title>
  <dc:creator>June</dc:creator>
  <cp:lastModifiedBy>LENOVO</cp:lastModifiedBy>
  <cp:revision>20</cp:revision>
  <dcterms:created xsi:type="dcterms:W3CDTF">2020-02-20T13:38:41Z</dcterms:created>
  <dcterms:modified xsi:type="dcterms:W3CDTF">2021-05-06T13:47:04Z</dcterms:modified>
</cp:coreProperties>
</file>